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9" r:id="rId4"/>
    <p:sldId id="270" r:id="rId5"/>
    <p:sldId id="276" r:id="rId6"/>
    <p:sldId id="279" r:id="rId7"/>
    <p:sldId id="271" r:id="rId8"/>
    <p:sldId id="272" r:id="rId9"/>
    <p:sldId id="273" r:id="rId10"/>
    <p:sldId id="277" r:id="rId11"/>
    <p:sldId id="278" r:id="rId12"/>
    <p:sldId id="274" r:id="rId13"/>
    <p:sldId id="275"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5" d="100"/>
          <a:sy n="115" d="100"/>
        </p:scale>
        <p:origin x="372" y="108"/>
      </p:cViewPr>
      <p:guideLst>
        <p:guide orient="horz" pos="2160"/>
        <p:guide pos="3840"/>
        <p:guide pos="41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EE9D7F-7B94-466F-B713-2F41D1E69AB5}" type="datetimeFigureOut">
              <a:rPr lang="en-AU" smtClean="0"/>
              <a:t>20/10/2021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F80498-3490-49B5-BB2E-BF6D0ADC0DF0}" type="slidenum">
              <a:rPr lang="en-AU" smtClean="0"/>
              <a:t>‹#›</a:t>
            </a:fld>
            <a:endParaRPr lang="en-AU"/>
          </a:p>
        </p:txBody>
      </p:sp>
    </p:spTree>
    <p:extLst>
      <p:ext uri="{BB962C8B-B14F-4D97-AF65-F5344CB8AC3E}">
        <p14:creationId xmlns:p14="http://schemas.microsoft.com/office/powerpoint/2010/main" val="2952512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1524000" y="1016000"/>
            <a:ext cx="5707222" cy="1604059"/>
          </a:xfrm>
        </p:spPr>
        <p:txBody>
          <a:bodyPr anchor="t">
            <a:normAutofit/>
          </a:bodyPr>
          <a:lstStyle>
            <a:lvl1pPr algn="l">
              <a:defRPr sz="5400">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AU" dirty="0"/>
          </a:p>
        </p:txBody>
      </p:sp>
      <p:sp>
        <p:nvSpPr>
          <p:cNvPr id="8" name="Rectangle 7"/>
          <p:cNvSpPr/>
          <p:nvPr userDrawn="1"/>
        </p:nvSpPr>
        <p:spPr>
          <a:xfrm>
            <a:off x="0" y="549275"/>
            <a:ext cx="8460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userDrawn="1"/>
        </p:nvSpPr>
        <p:spPr>
          <a:xfrm>
            <a:off x="8451611" y="549275"/>
            <a:ext cx="2952000" cy="7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1611" y="1015995"/>
            <a:ext cx="2880000" cy="558460"/>
          </a:xfrm>
          <a:prstGeom prst="rect">
            <a:avLst/>
          </a:prstGeom>
        </p:spPr>
      </p:pic>
      <p:sp>
        <p:nvSpPr>
          <p:cNvPr id="11" name="Rectangle 10"/>
          <p:cNvSpPr/>
          <p:nvPr userDrawn="1"/>
        </p:nvSpPr>
        <p:spPr>
          <a:xfrm>
            <a:off x="8435975" y="6466912"/>
            <a:ext cx="2952000" cy="7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6828159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CAB7A03-2149-45B8-A69B-ABB68BE627C2}" type="datetimeFigureOut">
              <a:rPr lang="en-AU" smtClean="0"/>
              <a:t>20/10/2021</a:t>
            </a:fld>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Tree>
    <p:extLst>
      <p:ext uri="{BB962C8B-B14F-4D97-AF65-F5344CB8AC3E}">
        <p14:creationId xmlns:p14="http://schemas.microsoft.com/office/powerpoint/2010/main" val="297229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CAB7A03-2149-45B8-A69B-ABB68BE627C2}" type="datetimeFigureOut">
              <a:rPr lang="en-AU" smtClean="0"/>
              <a:t>20/10/2021</a:t>
            </a:fld>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Tree>
    <p:extLst>
      <p:ext uri="{BB962C8B-B14F-4D97-AF65-F5344CB8AC3E}">
        <p14:creationId xmlns:p14="http://schemas.microsoft.com/office/powerpoint/2010/main" val="244657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rk_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Rectangle 7"/>
          <p:cNvSpPr/>
          <p:nvPr userDrawn="1"/>
        </p:nvSpPr>
        <p:spPr>
          <a:xfrm>
            <a:off x="0" y="944490"/>
            <a:ext cx="8460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userDrawn="1"/>
        </p:nvSpPr>
        <p:spPr>
          <a:xfrm>
            <a:off x="8451611" y="944490"/>
            <a:ext cx="2952000" cy="7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1611" y="339853"/>
            <a:ext cx="2160000" cy="418843"/>
          </a:xfrm>
          <a:prstGeom prst="rect">
            <a:avLst/>
          </a:prstGeom>
        </p:spPr>
      </p:pic>
      <p:sp>
        <p:nvSpPr>
          <p:cNvPr id="11" name="Rectangle 10"/>
          <p:cNvSpPr/>
          <p:nvPr userDrawn="1"/>
        </p:nvSpPr>
        <p:spPr>
          <a:xfrm>
            <a:off x="8435975" y="6466912"/>
            <a:ext cx="2952000" cy="7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Content Placeholder 2"/>
          <p:cNvSpPr>
            <a:spLocks noGrp="1"/>
          </p:cNvSpPr>
          <p:nvPr>
            <p:ph idx="1"/>
          </p:nvPr>
        </p:nvSpPr>
        <p:spPr>
          <a:xfrm>
            <a:off x="838200" y="1376363"/>
            <a:ext cx="10515600" cy="4351338"/>
          </a:xfrm>
        </p:spPr>
        <p:txBody>
          <a:bodyPr numCol="1" spcCol="360000"/>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3" name="Title 1"/>
          <p:cNvSpPr>
            <a:spLocks noGrp="1"/>
          </p:cNvSpPr>
          <p:nvPr>
            <p:ph type="title"/>
          </p:nvPr>
        </p:nvSpPr>
        <p:spPr>
          <a:xfrm>
            <a:off x="838200" y="295806"/>
            <a:ext cx="7248787" cy="557483"/>
          </a:xfrm>
        </p:spPr>
        <p:txBody>
          <a:bodyPr/>
          <a:lstStyle>
            <a:lvl1pPr>
              <a:defRPr>
                <a:solidFill>
                  <a:schemeClr val="bg1"/>
                </a:solidFill>
              </a:defRPr>
            </a:lvl1pPr>
          </a:lstStyle>
          <a:p>
            <a:endParaRPr lang="en-AU" dirty="0"/>
          </a:p>
        </p:txBody>
      </p:sp>
      <p:sp>
        <p:nvSpPr>
          <p:cNvPr id="14" name="TextBox 13"/>
          <p:cNvSpPr txBox="1"/>
          <p:nvPr userDrawn="1"/>
        </p:nvSpPr>
        <p:spPr>
          <a:xfrm>
            <a:off x="8819802" y="6538912"/>
            <a:ext cx="2659310" cy="246221"/>
          </a:xfrm>
          <a:prstGeom prst="rect">
            <a:avLst/>
          </a:prstGeom>
          <a:noFill/>
        </p:spPr>
        <p:txBody>
          <a:bodyPr wrap="square" rtlCol="0">
            <a:spAutoFit/>
          </a:bodyPr>
          <a:lstStyle/>
          <a:p>
            <a:pPr algn="r"/>
            <a:fld id="{834E70A1-B40B-40B0-A88C-19FF263EF5CB}" type="slidenum">
              <a:rPr lang="en-AU" sz="1000" b="1" smtClean="0">
                <a:solidFill>
                  <a:schemeClr val="accent5">
                    <a:lumMod val="75000"/>
                  </a:schemeClr>
                </a:solidFill>
                <a:latin typeface="Arial" panose="020B0604020202020204" pitchFamily="34" charset="0"/>
                <a:cs typeface="Arial" panose="020B0604020202020204" pitchFamily="34" charset="0"/>
              </a:rPr>
              <a:pPr algn="r"/>
              <a:t>‹#›</a:t>
            </a:fld>
            <a:endParaRPr lang="en-AU" sz="1000" b="1"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76782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numCol="1" spcCol="360000"/>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28352057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0" userDrawn="1">
          <p15:clr>
            <a:srgbClr val="FBAE40"/>
          </p15:clr>
        </p15:guide>
        <p15:guide id="2" pos="41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7" name="Content Placeholder 6"/>
          <p:cNvSpPr>
            <a:spLocks noGrp="1"/>
          </p:cNvSpPr>
          <p:nvPr>
            <p:ph sz="quarter" idx="10"/>
          </p:nvPr>
        </p:nvSpPr>
        <p:spPr>
          <a:xfrm>
            <a:off x="838200" y="1376363"/>
            <a:ext cx="5257800" cy="47561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9" name="Text Placeholder 8"/>
          <p:cNvSpPr>
            <a:spLocks noGrp="1"/>
          </p:cNvSpPr>
          <p:nvPr>
            <p:ph type="body" sz="quarter" idx="11"/>
          </p:nvPr>
        </p:nvSpPr>
        <p:spPr>
          <a:xfrm>
            <a:off x="6635750" y="1376363"/>
            <a:ext cx="4718050" cy="47561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186125290"/>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3840">
          <p15:clr>
            <a:srgbClr val="FBAE40"/>
          </p15:clr>
        </p15:guide>
        <p15:guide id="2" pos="41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376363"/>
            <a:ext cx="4724401" cy="4713287"/>
          </a:xfrm>
        </p:spPr>
        <p:txBody>
          <a:bodyPr anchor="ctr"/>
          <a:lstStyle>
            <a:lvl1pPr>
              <a:defRPr sz="6000" b="1"/>
            </a:lvl1pPr>
          </a:lstStyle>
          <a:p>
            <a:r>
              <a:rPr lang="en-US" dirty="0" smtClean="0"/>
              <a:t>Click to edit Master title style</a:t>
            </a:r>
            <a:endParaRPr lang="en-AU" dirty="0"/>
          </a:p>
        </p:txBody>
      </p:sp>
      <p:sp>
        <p:nvSpPr>
          <p:cNvPr id="3" name="Text Placeholder 2"/>
          <p:cNvSpPr>
            <a:spLocks noGrp="1"/>
          </p:cNvSpPr>
          <p:nvPr>
            <p:ph type="body" idx="1"/>
          </p:nvPr>
        </p:nvSpPr>
        <p:spPr>
          <a:xfrm>
            <a:off x="6635750" y="1376363"/>
            <a:ext cx="4759744" cy="4713287"/>
          </a:xfrm>
        </p:spPr>
        <p:txBody>
          <a:bodyPr anchor="ct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cxnSp>
        <p:nvCxnSpPr>
          <p:cNvPr id="5" name="Straight Connector 4"/>
          <p:cNvCxnSpPr/>
          <p:nvPr userDrawn="1"/>
        </p:nvCxnSpPr>
        <p:spPr>
          <a:xfrm>
            <a:off x="6096000" y="1376363"/>
            <a:ext cx="0" cy="4713287"/>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943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376363"/>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376363"/>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76544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3763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3763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0" name="Title 1"/>
          <p:cNvSpPr>
            <a:spLocks noGrp="1"/>
          </p:cNvSpPr>
          <p:nvPr>
            <p:ph type="title"/>
          </p:nvPr>
        </p:nvSpPr>
        <p:spPr>
          <a:xfrm>
            <a:off x="838200" y="295806"/>
            <a:ext cx="10515600" cy="557483"/>
          </a:xfrm>
        </p:spPr>
        <p:txBody>
          <a:bodyPr/>
          <a:lstStyle/>
          <a:p>
            <a:r>
              <a:rPr lang="en-US" smtClean="0"/>
              <a:t>Click to edit Master title style</a:t>
            </a:r>
            <a:endParaRPr lang="en-AU"/>
          </a:p>
        </p:txBody>
      </p:sp>
    </p:spTree>
    <p:extLst>
      <p:ext uri="{BB962C8B-B14F-4D97-AF65-F5344CB8AC3E}">
        <p14:creationId xmlns:p14="http://schemas.microsoft.com/office/powerpoint/2010/main" val="4205900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0766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09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95806"/>
            <a:ext cx="7248787" cy="557483"/>
          </a:xfrm>
          <a:prstGeom prst="rect">
            <a:avLst/>
          </a:prstGeom>
        </p:spPr>
        <p:txBody>
          <a:bodyPr vert="horz" lIns="91440" tIns="45720" rIns="91440" bIns="45720" rtlCol="0" anchor="t">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838200" y="1376363"/>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Rectangle 7"/>
          <p:cNvSpPr/>
          <p:nvPr userDrawn="1"/>
        </p:nvSpPr>
        <p:spPr>
          <a:xfrm>
            <a:off x="0" y="948707"/>
            <a:ext cx="8460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userDrawn="1"/>
        </p:nvSpPr>
        <p:spPr>
          <a:xfrm>
            <a:off x="8443222" y="948707"/>
            <a:ext cx="2952000" cy="7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435975" y="365125"/>
            <a:ext cx="2160000" cy="418845"/>
          </a:xfrm>
          <a:prstGeom prst="rect">
            <a:avLst/>
          </a:prstGeom>
        </p:spPr>
      </p:pic>
      <p:sp>
        <p:nvSpPr>
          <p:cNvPr id="11" name="Rectangle 10"/>
          <p:cNvSpPr/>
          <p:nvPr userDrawn="1"/>
        </p:nvSpPr>
        <p:spPr>
          <a:xfrm>
            <a:off x="8435975" y="6466912"/>
            <a:ext cx="2952000" cy="7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userDrawn="1"/>
        </p:nvSpPr>
        <p:spPr>
          <a:xfrm>
            <a:off x="8819802" y="6538912"/>
            <a:ext cx="2659310" cy="246221"/>
          </a:xfrm>
          <a:prstGeom prst="rect">
            <a:avLst/>
          </a:prstGeom>
          <a:noFill/>
        </p:spPr>
        <p:txBody>
          <a:bodyPr wrap="square" rtlCol="0">
            <a:spAutoFit/>
          </a:bodyPr>
          <a:lstStyle/>
          <a:p>
            <a:pPr algn="r"/>
            <a:fld id="{834E70A1-B40B-40B0-A88C-19FF263EF5CB}" type="slidenum">
              <a:rPr lang="en-AU" sz="1000" b="1" smtClean="0">
                <a:solidFill>
                  <a:schemeClr val="accent5">
                    <a:lumMod val="75000"/>
                  </a:schemeClr>
                </a:solidFill>
                <a:latin typeface="Arial" panose="020B0604020202020204" pitchFamily="34" charset="0"/>
                <a:cs typeface="Arial" panose="020B0604020202020204" pitchFamily="34" charset="0"/>
              </a:rPr>
              <a:pPr algn="r"/>
              <a:t>‹#›</a:t>
            </a:fld>
            <a:endParaRPr lang="en-AU" sz="1000" b="1"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1935523"/>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0" r:id="rId3"/>
    <p:sldLayoutId id="2147483658" r:id="rId4"/>
    <p:sldLayoutId id="2147483651" r:id="rId5"/>
    <p:sldLayoutId id="2147483652" r:id="rId6"/>
    <p:sldLayoutId id="2147483653" r:id="rId7"/>
    <p:sldLayoutId id="2147483654" r:id="rId8"/>
    <p:sldLayoutId id="2147483655" r:id="rId9"/>
    <p:sldLayoutId id="2147483656" r:id="rId10"/>
    <p:sldLayoutId id="2147483657"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b="1" kern="1200">
          <a:solidFill>
            <a:schemeClr val="accent5">
              <a:lumMod val="7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46" userDrawn="1">
          <p15:clr>
            <a:srgbClr val="F26B43"/>
          </p15:clr>
        </p15:guide>
        <p15:guide id="2" pos="5314" userDrawn="1">
          <p15:clr>
            <a:srgbClr val="F26B43"/>
          </p15:clr>
        </p15:guide>
        <p15:guide id="3" orient="horz" pos="640" userDrawn="1">
          <p15:clr>
            <a:srgbClr val="F26B43"/>
          </p15:clr>
        </p15:guide>
        <p15:guide id="4" orient="horz" pos="867" userDrawn="1">
          <p15:clr>
            <a:srgbClr val="F26B43"/>
          </p15:clr>
        </p15:guide>
        <p15:guide id="5" pos="3840" userDrawn="1">
          <p15:clr>
            <a:srgbClr val="F26B43"/>
          </p15:clr>
        </p15:guide>
        <p15:guide id="6" pos="41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26075"/>
            <a:ext cx="9144000" cy="2449959"/>
          </a:xfrm>
        </p:spPr>
        <p:txBody>
          <a:bodyPr>
            <a:normAutofit/>
          </a:bodyPr>
          <a:lstStyle/>
          <a:p>
            <a:pPr algn="ctr"/>
            <a:r>
              <a:rPr lang="en-AU" sz="4000" b="0" dirty="0" smtClean="0"/>
              <a:t>Fiducian Group Limited</a:t>
            </a:r>
            <a:br>
              <a:rPr lang="en-AU" sz="4000" b="0" dirty="0" smtClean="0"/>
            </a:br>
            <a:r>
              <a:rPr lang="en-AU" sz="4000" b="0" dirty="0" smtClean="0"/>
              <a:t/>
            </a:r>
            <a:br>
              <a:rPr lang="en-AU" sz="4000" b="0" dirty="0" smtClean="0"/>
            </a:br>
            <a:r>
              <a:rPr lang="en-AU" sz="5600" b="0" dirty="0" smtClean="0"/>
              <a:t>Annual General Meeting</a:t>
            </a:r>
            <a:r>
              <a:rPr lang="en-AU" sz="4000" b="0" dirty="0" smtClean="0"/>
              <a:t/>
            </a:r>
            <a:br>
              <a:rPr lang="en-AU" sz="4000" b="0" dirty="0" smtClean="0"/>
            </a:br>
            <a:r>
              <a:rPr lang="en-AU" sz="2000" b="0" dirty="0" smtClean="0"/>
              <a:t>Thursday 21 October 2021</a:t>
            </a:r>
            <a:endParaRPr lang="en-AU" sz="2000" b="0" dirty="0"/>
          </a:p>
        </p:txBody>
      </p:sp>
    </p:spTree>
    <p:extLst>
      <p:ext uri="{BB962C8B-B14F-4D97-AF65-F5344CB8AC3E}">
        <p14:creationId xmlns:p14="http://schemas.microsoft.com/office/powerpoint/2010/main" val="1672549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43" y="1017812"/>
            <a:ext cx="11402786" cy="4296870"/>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AU" dirty="0" smtClean="0"/>
              <a:t>Resolutions</a:t>
            </a:r>
            <a:endParaRPr lang="en-AU" dirty="0"/>
          </a:p>
        </p:txBody>
      </p:sp>
      <p:sp>
        <p:nvSpPr>
          <p:cNvPr id="3" name="Content Placeholder 2"/>
          <p:cNvSpPr>
            <a:spLocks noGrp="1"/>
          </p:cNvSpPr>
          <p:nvPr>
            <p:ph idx="1"/>
          </p:nvPr>
        </p:nvSpPr>
        <p:spPr>
          <a:xfrm>
            <a:off x="838200" y="1376363"/>
            <a:ext cx="10515600" cy="2586037"/>
          </a:xfrm>
        </p:spPr>
        <p:txBody>
          <a:bodyPr numCol="1" spcCol="360000">
            <a:noAutofit/>
          </a:bodyPr>
          <a:lstStyle/>
          <a:p>
            <a:r>
              <a:rPr lang="en-AU" sz="2400" b="1" dirty="0" smtClean="0">
                <a:solidFill>
                  <a:schemeClr val="bg1"/>
                </a:solidFill>
              </a:rPr>
              <a:t>Resolution</a:t>
            </a:r>
            <a:r>
              <a:rPr lang="en-AU" sz="2400" dirty="0" smtClean="0">
                <a:solidFill>
                  <a:schemeClr val="bg1"/>
                </a:solidFill>
              </a:rPr>
              <a:t> 3</a:t>
            </a:r>
            <a:endParaRPr lang="en-AU" sz="2400" dirty="0">
              <a:solidFill>
                <a:schemeClr val="bg1"/>
              </a:solidFill>
            </a:endParaRPr>
          </a:p>
          <a:p>
            <a:endParaRPr lang="en-AU" sz="2400" dirty="0">
              <a:solidFill>
                <a:schemeClr val="bg1"/>
              </a:solidFill>
            </a:endParaRPr>
          </a:p>
          <a:p>
            <a:pPr marL="342900" indent="-342900">
              <a:buFont typeface="Wingdings" panose="05000000000000000000" pitchFamily="2" charset="2"/>
              <a:buChar char="Ø"/>
            </a:pPr>
            <a:r>
              <a:rPr lang="en-AU" sz="2400" dirty="0" smtClean="0">
                <a:solidFill>
                  <a:schemeClr val="bg1"/>
                </a:solidFill>
              </a:rPr>
              <a:t>To </a:t>
            </a:r>
            <a:r>
              <a:rPr lang="en-AU" sz="2400" dirty="0">
                <a:solidFill>
                  <a:schemeClr val="bg1"/>
                </a:solidFill>
              </a:rPr>
              <a:t>consider and if thought fit, pass the following resolution as an </a:t>
            </a:r>
            <a:r>
              <a:rPr lang="en-AU" sz="2400" dirty="0" smtClean="0">
                <a:solidFill>
                  <a:schemeClr val="bg1"/>
                </a:solidFill>
              </a:rPr>
              <a:t>ordinary resolution:</a:t>
            </a:r>
          </a:p>
          <a:p>
            <a:pPr marL="536575"/>
            <a:r>
              <a:rPr lang="en-AU" sz="2400" i="1" dirty="0">
                <a:solidFill>
                  <a:schemeClr val="bg1"/>
                </a:solidFill>
                <a:latin typeface="Baskerville Old Face" panose="02020602080505020303" pitchFamily="18" charset="0"/>
              </a:rPr>
              <a:t>“That for the purposes of s327B of the Corporations Act 2001 (</a:t>
            </a:r>
            <a:r>
              <a:rPr lang="en-AU" sz="2400" i="1" dirty="0" err="1">
                <a:solidFill>
                  <a:schemeClr val="bg1"/>
                </a:solidFill>
                <a:latin typeface="Baskerville Old Face" panose="02020602080505020303" pitchFamily="18" charset="0"/>
              </a:rPr>
              <a:t>Cth</a:t>
            </a:r>
            <a:r>
              <a:rPr lang="en-AU" sz="2400" i="1" dirty="0">
                <a:solidFill>
                  <a:schemeClr val="bg1"/>
                </a:solidFill>
                <a:latin typeface="Baskerville Old Face" panose="02020602080505020303" pitchFamily="18" charset="0"/>
              </a:rPr>
              <a:t>) and for all other purposes, KPMG having been nominated by a shareholder of the Company and consenting in writing to act in the capacity of auditor of the Company, be appointed as auditor of the Company and that the Directors are authorised to fix the remuneration of the </a:t>
            </a:r>
            <a:r>
              <a:rPr lang="en-AU" sz="2400" i="1" dirty="0" smtClean="0">
                <a:solidFill>
                  <a:schemeClr val="bg1"/>
                </a:solidFill>
                <a:latin typeface="Baskerville Old Face" panose="02020602080505020303" pitchFamily="18" charset="0"/>
              </a:rPr>
              <a:t>Auditor.”</a:t>
            </a:r>
            <a:endParaRPr lang="en-AU" sz="2400" i="1"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949134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43" y="1017812"/>
            <a:ext cx="11402786" cy="4296870"/>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AU" dirty="0" smtClean="0"/>
              <a:t>Resolutions</a:t>
            </a:r>
            <a:endParaRPr lang="en-AU" dirty="0"/>
          </a:p>
        </p:txBody>
      </p:sp>
      <p:sp>
        <p:nvSpPr>
          <p:cNvPr id="3" name="Content Placeholder 2"/>
          <p:cNvSpPr>
            <a:spLocks noGrp="1"/>
          </p:cNvSpPr>
          <p:nvPr>
            <p:ph idx="1"/>
          </p:nvPr>
        </p:nvSpPr>
        <p:spPr>
          <a:xfrm>
            <a:off x="838200" y="1376363"/>
            <a:ext cx="10515600" cy="2586037"/>
          </a:xfrm>
        </p:spPr>
        <p:txBody>
          <a:bodyPr numCol="1" spcCol="360000">
            <a:noAutofit/>
          </a:bodyPr>
          <a:lstStyle/>
          <a:p>
            <a:r>
              <a:rPr lang="en-AU" sz="2400" b="1" dirty="0" smtClean="0">
                <a:solidFill>
                  <a:schemeClr val="bg1"/>
                </a:solidFill>
              </a:rPr>
              <a:t>Resolution</a:t>
            </a:r>
            <a:r>
              <a:rPr lang="en-AU" sz="2400" dirty="0" smtClean="0">
                <a:solidFill>
                  <a:schemeClr val="bg1"/>
                </a:solidFill>
              </a:rPr>
              <a:t> 4</a:t>
            </a:r>
            <a:endParaRPr lang="en-AU" sz="2400" dirty="0">
              <a:solidFill>
                <a:schemeClr val="bg1"/>
              </a:solidFill>
            </a:endParaRPr>
          </a:p>
          <a:p>
            <a:endParaRPr lang="en-AU" sz="2400" dirty="0">
              <a:solidFill>
                <a:schemeClr val="bg1"/>
              </a:solidFill>
            </a:endParaRPr>
          </a:p>
          <a:p>
            <a:pPr marL="342900" indent="-342900">
              <a:buFont typeface="Wingdings" panose="05000000000000000000" pitchFamily="2" charset="2"/>
              <a:buChar char="Ø"/>
            </a:pPr>
            <a:r>
              <a:rPr lang="en-AU" sz="2400" dirty="0" smtClean="0">
                <a:solidFill>
                  <a:schemeClr val="bg1"/>
                </a:solidFill>
              </a:rPr>
              <a:t>To </a:t>
            </a:r>
            <a:r>
              <a:rPr lang="en-AU" sz="2400" dirty="0">
                <a:solidFill>
                  <a:schemeClr val="bg1"/>
                </a:solidFill>
              </a:rPr>
              <a:t>consider and if thought fit, pass the following resolution as an </a:t>
            </a:r>
            <a:r>
              <a:rPr lang="en-AU" sz="2400" dirty="0" smtClean="0">
                <a:solidFill>
                  <a:schemeClr val="bg1"/>
                </a:solidFill>
              </a:rPr>
              <a:t>ordinary resolution:</a:t>
            </a:r>
          </a:p>
          <a:p>
            <a:pPr marL="536575"/>
            <a:r>
              <a:rPr lang="en-AU" sz="2400" i="1" dirty="0">
                <a:solidFill>
                  <a:schemeClr val="bg1"/>
                </a:solidFill>
                <a:latin typeface="Baskerville Old Face" panose="02020602080505020303" pitchFamily="18" charset="0"/>
              </a:rPr>
              <a:t>“That approval is given pursuant to ASX Listing Rule 10.14 and for all other purposes, to grant to Mr Indy Singh 90,000 share options to acquire ordinary shares in Fiducian in accordance with the terms of his employment agreement, at an exercise price of $6.47 per share, and to issue shares subscribed for pursuant to the options</a:t>
            </a:r>
            <a:r>
              <a:rPr lang="en-AU" sz="2400" i="1" dirty="0" smtClean="0">
                <a:solidFill>
                  <a:schemeClr val="bg1"/>
                </a:solidFill>
                <a:latin typeface="Baskerville Old Face" panose="02020602080505020303" pitchFamily="18" charset="0"/>
              </a:rPr>
              <a:t>.”</a:t>
            </a:r>
            <a:endParaRPr lang="en-AU" sz="2400" i="1"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837244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Business and Q&amp;A</a:t>
            </a:r>
            <a:endParaRPr lang="en-AU" dirty="0"/>
          </a:p>
        </p:txBody>
      </p:sp>
      <p:sp>
        <p:nvSpPr>
          <p:cNvPr id="4" name="Rectangle 3"/>
          <p:cNvSpPr/>
          <p:nvPr/>
        </p:nvSpPr>
        <p:spPr>
          <a:xfrm>
            <a:off x="0" y="1589314"/>
            <a:ext cx="6204857" cy="1104900"/>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429986" y="1910932"/>
            <a:ext cx="6264728" cy="461665"/>
          </a:xfrm>
          <a:prstGeom prst="rect">
            <a:avLst/>
          </a:prstGeom>
          <a:noFill/>
        </p:spPr>
        <p:txBody>
          <a:bodyPr wrap="square" rtlCol="0">
            <a:spAutoFit/>
          </a:bodyPr>
          <a:lstStyle/>
          <a:p>
            <a:r>
              <a:rPr lang="en-US" sz="2400" dirty="0" smtClean="0">
                <a:solidFill>
                  <a:schemeClr val="bg1"/>
                </a:solidFill>
                <a:latin typeface="Arial" panose="020B0604020202020204" pitchFamily="34" charset="0"/>
                <a:cs typeface="Arial" panose="020B0604020202020204" pitchFamily="34" charset="0"/>
              </a:rPr>
              <a:t>Other Business</a:t>
            </a:r>
            <a:endParaRPr lang="en-AU" sz="2400" dirty="0">
              <a:solidFill>
                <a:schemeClr val="bg1"/>
              </a:solidFill>
              <a:latin typeface="Arial" panose="020B0604020202020204" pitchFamily="34" charset="0"/>
              <a:cs typeface="Arial" panose="020B0604020202020204" pitchFamily="34" charset="0"/>
            </a:endParaRPr>
          </a:p>
        </p:txBody>
      </p:sp>
      <p:sp>
        <p:nvSpPr>
          <p:cNvPr id="8" name="Rectangle 7"/>
          <p:cNvSpPr/>
          <p:nvPr/>
        </p:nvSpPr>
        <p:spPr>
          <a:xfrm>
            <a:off x="0" y="3140728"/>
            <a:ext cx="6204857" cy="1104900"/>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429986" y="3462346"/>
            <a:ext cx="6264728" cy="461665"/>
          </a:xfrm>
          <a:prstGeom prst="rect">
            <a:avLst/>
          </a:prstGeom>
          <a:noFill/>
        </p:spPr>
        <p:txBody>
          <a:bodyPr wrap="square" rtlCol="0">
            <a:spAutoFit/>
          </a:bodyPr>
          <a:lstStyle/>
          <a:p>
            <a:r>
              <a:rPr lang="en-US" sz="2400" dirty="0" smtClean="0">
                <a:solidFill>
                  <a:schemeClr val="bg1"/>
                </a:solidFill>
                <a:latin typeface="Arial" panose="020B0604020202020204" pitchFamily="34" charset="0"/>
                <a:cs typeface="Arial" panose="020B0604020202020204" pitchFamily="34" charset="0"/>
              </a:rPr>
              <a:t>Q&amp;A</a:t>
            </a:r>
            <a:endParaRPr lang="en-AU"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9264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877789"/>
            <a:ext cx="11373095" cy="1104900"/>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AU" dirty="0" smtClean="0"/>
              <a:t>Meeting Close</a:t>
            </a:r>
            <a:endParaRPr lang="en-AU" dirty="0"/>
          </a:p>
        </p:txBody>
      </p:sp>
      <p:sp>
        <p:nvSpPr>
          <p:cNvPr id="5" name="TextBox 4"/>
          <p:cNvSpPr txBox="1"/>
          <p:nvPr/>
        </p:nvSpPr>
        <p:spPr>
          <a:xfrm>
            <a:off x="1106261" y="3182779"/>
            <a:ext cx="9979479" cy="584775"/>
          </a:xfrm>
          <a:prstGeom prst="rect">
            <a:avLst/>
          </a:prstGeom>
          <a:noFill/>
        </p:spPr>
        <p:txBody>
          <a:bodyPr wrap="square" rtlCol="0">
            <a:spAutoFit/>
          </a:bodyPr>
          <a:lstStyle/>
          <a:p>
            <a:pPr algn="ctr"/>
            <a:r>
              <a:rPr lang="en-AU" sz="3200" dirty="0">
                <a:solidFill>
                  <a:schemeClr val="bg1"/>
                </a:solidFill>
                <a:latin typeface="Arial" panose="020B0604020202020204" pitchFamily="34" charset="0"/>
                <a:cs typeface="Arial" panose="020B0604020202020204" pitchFamily="34" charset="0"/>
              </a:rPr>
              <a:t>Thank you for attending the Annual General </a:t>
            </a:r>
            <a:r>
              <a:rPr lang="en-AU" sz="3200" dirty="0" smtClean="0">
                <a:solidFill>
                  <a:schemeClr val="bg1"/>
                </a:solidFill>
                <a:latin typeface="Arial" panose="020B0604020202020204" pitchFamily="34" charset="0"/>
                <a:cs typeface="Arial" panose="020B0604020202020204" pitchFamily="34" charset="0"/>
              </a:rPr>
              <a:t>Meeting</a:t>
            </a:r>
            <a:endParaRPr lang="en-AU"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2101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16000"/>
            <a:ext cx="5707222" cy="990600"/>
          </a:xfrm>
        </p:spPr>
        <p:txBody>
          <a:bodyPr>
            <a:normAutofit/>
          </a:bodyPr>
          <a:lstStyle/>
          <a:p>
            <a:r>
              <a:rPr lang="en-AU" sz="4400" dirty="0">
                <a:solidFill>
                  <a:prstClr val="white"/>
                </a:solidFill>
              </a:rPr>
              <a:t>Disclaimer</a:t>
            </a:r>
            <a:endParaRPr lang="en-AU" dirty="0"/>
          </a:p>
        </p:txBody>
      </p:sp>
      <p:sp>
        <p:nvSpPr>
          <p:cNvPr id="5" name="Subtitle 2"/>
          <p:cNvSpPr>
            <a:spLocks noGrp="1"/>
          </p:cNvSpPr>
          <p:nvPr>
            <p:ph type="subTitle" idx="1"/>
          </p:nvPr>
        </p:nvSpPr>
        <p:spPr>
          <a:xfrm>
            <a:off x="1524000" y="2535237"/>
            <a:ext cx="9144000" cy="3095095"/>
          </a:xfrm>
        </p:spPr>
        <p:txBody>
          <a:bodyPr>
            <a:noAutofit/>
          </a:bodyPr>
          <a:lstStyle/>
          <a:p>
            <a:pPr algn="l"/>
            <a:r>
              <a:rPr lang="en-AU" sz="1800" dirty="0">
                <a:solidFill>
                  <a:schemeClr val="bg1"/>
                </a:solidFill>
              </a:rPr>
              <a:t>Information in this document and given in the presentation is of a general nature. It is not intended to be, nor does it, constitute financial, legal or tax advice. The information is given in good faith and, although care has been exercised in compiling it, Fiducian Services Pty Limited and the other members of the Fiducian Group (Fiducian) neither represent nor warrant that the information is free of errors, omissions or inaccuracies.</a:t>
            </a:r>
          </a:p>
          <a:p>
            <a:pPr algn="l"/>
            <a:r>
              <a:rPr lang="en-AU" sz="1800" dirty="0">
                <a:solidFill>
                  <a:schemeClr val="bg1"/>
                </a:solidFill>
              </a:rPr>
              <a:t>Fiducian takes no responsibility for losses suffered by a person relying on the information except for statutory liability that cannot be excluded.</a:t>
            </a:r>
          </a:p>
          <a:p>
            <a:pPr algn="l"/>
            <a:r>
              <a:rPr lang="en-AU" sz="1800" dirty="0">
                <a:solidFill>
                  <a:schemeClr val="bg1"/>
                </a:solidFill>
              </a:rPr>
              <a:t>Do not rely on this information without first seeking professional advice based on your own personal circumstances.</a:t>
            </a:r>
          </a:p>
          <a:p>
            <a:pPr algn="l"/>
            <a:r>
              <a:rPr lang="en-AU" sz="1800" dirty="0">
                <a:solidFill>
                  <a:schemeClr val="bg1"/>
                </a:solidFill>
              </a:rPr>
              <a:t>The information was prepared on </a:t>
            </a:r>
            <a:r>
              <a:rPr lang="en-AU" sz="1800" dirty="0" smtClean="0">
                <a:solidFill>
                  <a:schemeClr val="bg1"/>
                </a:solidFill>
              </a:rPr>
              <a:t>21 October 2021</a:t>
            </a:r>
            <a:endParaRPr lang="en-AU" sz="1800" dirty="0">
              <a:solidFill>
                <a:schemeClr val="bg1"/>
              </a:solidFill>
            </a:endParaRPr>
          </a:p>
        </p:txBody>
      </p:sp>
    </p:spTree>
    <p:extLst>
      <p:ext uri="{BB962C8B-B14F-4D97-AF65-F5344CB8AC3E}">
        <p14:creationId xmlns:p14="http://schemas.microsoft.com/office/powerpoint/2010/main" val="4218151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Agenda</a:t>
            </a:r>
            <a:endParaRPr lang="en-AU" dirty="0"/>
          </a:p>
        </p:txBody>
      </p:sp>
      <p:sp>
        <p:nvSpPr>
          <p:cNvPr id="4" name="Rectangle 3"/>
          <p:cNvSpPr/>
          <p:nvPr/>
        </p:nvSpPr>
        <p:spPr>
          <a:xfrm>
            <a:off x="-1" y="1023258"/>
            <a:ext cx="11400568" cy="4947556"/>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Content Placeholder 2"/>
          <p:cNvSpPr txBox="1">
            <a:spLocks/>
          </p:cNvSpPr>
          <p:nvPr/>
        </p:nvSpPr>
        <p:spPr>
          <a:xfrm>
            <a:off x="364901" y="1080926"/>
            <a:ext cx="9375820" cy="4077380"/>
          </a:xfrm>
          <a:prstGeom prst="rect">
            <a:avLst/>
          </a:prstGeom>
        </p:spPr>
        <p:txBody>
          <a:bodyPr vert="horz" lIns="91440" tIns="45720" rIns="91440" bIns="45720" numCol="1" spcCol="36000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1200"/>
              </a:spcBef>
              <a:buFont typeface="+mj-lt"/>
              <a:buAutoNum type="arabicPeriod"/>
            </a:pPr>
            <a:r>
              <a:rPr lang="en-AU" sz="2400" dirty="0" smtClean="0">
                <a:solidFill>
                  <a:schemeClr val="bg1"/>
                </a:solidFill>
              </a:rPr>
              <a:t>Welcome &amp; Introduction</a:t>
            </a:r>
          </a:p>
          <a:p>
            <a:pPr marL="457200" indent="-457200">
              <a:spcBef>
                <a:spcPts val="1200"/>
              </a:spcBef>
              <a:buFont typeface="+mj-lt"/>
              <a:buAutoNum type="arabicPeriod"/>
            </a:pPr>
            <a:r>
              <a:rPr lang="en-AU" sz="2400" dirty="0" smtClean="0">
                <a:solidFill>
                  <a:schemeClr val="bg1"/>
                </a:solidFill>
              </a:rPr>
              <a:t>Discussion of the Financial Report</a:t>
            </a:r>
          </a:p>
          <a:p>
            <a:pPr marL="914400" lvl="1" indent="-457200">
              <a:spcBef>
                <a:spcPts val="1200"/>
              </a:spcBef>
              <a:buFont typeface="Wingdings" panose="05000000000000000000" pitchFamily="2" charset="2"/>
              <a:buChar char="Ø"/>
            </a:pPr>
            <a:r>
              <a:rPr lang="en-AU" sz="2000" dirty="0" smtClean="0">
                <a:solidFill>
                  <a:schemeClr val="bg1"/>
                </a:solidFill>
              </a:rPr>
              <a:t>including the Executive Chairman’s address to Shareholders</a:t>
            </a:r>
          </a:p>
          <a:p>
            <a:pPr marL="457200" indent="-457200">
              <a:spcBef>
                <a:spcPts val="1200"/>
              </a:spcBef>
              <a:buFont typeface="+mj-lt"/>
              <a:buAutoNum type="arabicPeriod"/>
            </a:pPr>
            <a:r>
              <a:rPr lang="en-AU" sz="2400" dirty="0" smtClean="0">
                <a:solidFill>
                  <a:schemeClr val="bg1"/>
                </a:solidFill>
              </a:rPr>
              <a:t>Resolutions</a:t>
            </a:r>
          </a:p>
          <a:p>
            <a:pPr marL="914400" lvl="1" indent="-457200">
              <a:spcBef>
                <a:spcPts val="1200"/>
              </a:spcBef>
              <a:buFont typeface="Wingdings" panose="05000000000000000000" pitchFamily="2" charset="2"/>
              <a:buChar char="Ø"/>
            </a:pPr>
            <a:r>
              <a:rPr lang="en-AU" sz="2000" dirty="0" smtClean="0">
                <a:solidFill>
                  <a:schemeClr val="bg1"/>
                </a:solidFill>
              </a:rPr>
              <a:t>Adoption of the Remuneration Report (Resolution 1)</a:t>
            </a:r>
          </a:p>
          <a:p>
            <a:pPr marL="914400" lvl="1" indent="-457200">
              <a:spcBef>
                <a:spcPts val="1200"/>
              </a:spcBef>
              <a:buFont typeface="Wingdings" panose="05000000000000000000" pitchFamily="2" charset="2"/>
              <a:buChar char="Ø"/>
            </a:pPr>
            <a:r>
              <a:rPr lang="en-AU" sz="2000" dirty="0" smtClean="0">
                <a:solidFill>
                  <a:schemeClr val="bg1"/>
                </a:solidFill>
              </a:rPr>
              <a:t>Election of Director – Mr Frank Khouri (Resolution 2)</a:t>
            </a:r>
          </a:p>
          <a:p>
            <a:pPr marL="914400" lvl="1" indent="-457200">
              <a:spcBef>
                <a:spcPts val="1200"/>
              </a:spcBef>
              <a:buFont typeface="Wingdings" panose="05000000000000000000" pitchFamily="2" charset="2"/>
              <a:buChar char="Ø"/>
            </a:pPr>
            <a:r>
              <a:rPr lang="en-AU" sz="2000" dirty="0" smtClean="0">
                <a:solidFill>
                  <a:schemeClr val="bg1"/>
                </a:solidFill>
              </a:rPr>
              <a:t>Appointment of KPMG as auditor (Resolution 3)</a:t>
            </a:r>
          </a:p>
          <a:p>
            <a:pPr marL="914400" lvl="1" indent="-457200">
              <a:spcBef>
                <a:spcPts val="1200"/>
              </a:spcBef>
              <a:buFont typeface="Wingdings" panose="05000000000000000000" pitchFamily="2" charset="2"/>
              <a:buChar char="Ø"/>
            </a:pPr>
            <a:r>
              <a:rPr lang="en-AU" sz="2000" dirty="0" smtClean="0">
                <a:solidFill>
                  <a:schemeClr val="bg1"/>
                </a:solidFill>
              </a:rPr>
              <a:t>Issue of 90,000 share options to the Executive Chairman (Resolution 4)</a:t>
            </a:r>
          </a:p>
          <a:p>
            <a:pPr marL="457200" indent="-457200">
              <a:spcBef>
                <a:spcPts val="1200"/>
              </a:spcBef>
              <a:buFont typeface="+mj-lt"/>
              <a:buAutoNum type="arabicPeriod"/>
            </a:pPr>
            <a:r>
              <a:rPr lang="en-AU" sz="2400" dirty="0" smtClean="0">
                <a:solidFill>
                  <a:schemeClr val="bg1"/>
                </a:solidFill>
              </a:rPr>
              <a:t>Other Business and Q&amp;A</a:t>
            </a:r>
          </a:p>
          <a:p>
            <a:pPr marL="457200" indent="-457200">
              <a:spcBef>
                <a:spcPts val="1200"/>
              </a:spcBef>
              <a:buFont typeface="+mj-lt"/>
              <a:buAutoNum type="arabicPeriod"/>
            </a:pPr>
            <a:r>
              <a:rPr lang="en-AU" sz="2400" dirty="0" smtClean="0">
                <a:solidFill>
                  <a:schemeClr val="bg1"/>
                </a:solidFill>
              </a:rPr>
              <a:t>Meeting Close </a:t>
            </a:r>
            <a:endParaRPr lang="en-AU" sz="2400" dirty="0">
              <a:solidFill>
                <a:schemeClr val="bg1"/>
              </a:solidFill>
            </a:endParaRPr>
          </a:p>
        </p:txBody>
      </p:sp>
    </p:spTree>
    <p:extLst>
      <p:ext uri="{BB962C8B-B14F-4D97-AF65-F5344CB8AC3E}">
        <p14:creationId xmlns:p14="http://schemas.microsoft.com/office/powerpoint/2010/main" val="3041028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23257"/>
            <a:ext cx="11404666" cy="4920343"/>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AU" dirty="0" smtClean="0"/>
              <a:t>Welcome &amp; Introduction</a:t>
            </a:r>
            <a:endParaRPr lang="en-AU" dirty="0"/>
          </a:p>
        </p:txBody>
      </p:sp>
      <p:sp>
        <p:nvSpPr>
          <p:cNvPr id="3" name="Content Placeholder 2"/>
          <p:cNvSpPr>
            <a:spLocks noGrp="1"/>
          </p:cNvSpPr>
          <p:nvPr>
            <p:ph idx="1"/>
          </p:nvPr>
        </p:nvSpPr>
        <p:spPr>
          <a:xfrm>
            <a:off x="838200" y="1376363"/>
            <a:ext cx="6477000" cy="4485594"/>
          </a:xfrm>
        </p:spPr>
        <p:txBody>
          <a:bodyPr numCol="1" spcCol="360000">
            <a:noAutofit/>
          </a:bodyPr>
          <a:lstStyle/>
          <a:p>
            <a:pPr marL="285750" indent="-285750">
              <a:spcBef>
                <a:spcPts val="1200"/>
              </a:spcBef>
              <a:buFont typeface="Arial" panose="020B0604020202020204" pitchFamily="34" charset="0"/>
              <a:buChar char="•"/>
            </a:pPr>
            <a:r>
              <a:rPr lang="en-AU" sz="2400" dirty="0" smtClean="0">
                <a:solidFill>
                  <a:schemeClr val="bg1"/>
                </a:solidFill>
              </a:rPr>
              <a:t>Virtual AGM Attendees </a:t>
            </a:r>
          </a:p>
          <a:p>
            <a:pPr marL="800100" lvl="1" indent="-342900">
              <a:spcBef>
                <a:spcPts val="1200"/>
              </a:spcBef>
              <a:buFont typeface="Wingdings" panose="05000000000000000000" pitchFamily="2" charset="2"/>
              <a:buChar char="Ø"/>
            </a:pPr>
            <a:r>
              <a:rPr lang="en-AU" sz="2000" b="1" dirty="0" smtClean="0">
                <a:solidFill>
                  <a:schemeClr val="bg1"/>
                </a:solidFill>
              </a:rPr>
              <a:t>Executive Chairman </a:t>
            </a:r>
            <a:r>
              <a:rPr lang="en-AU" sz="2000" dirty="0" smtClean="0">
                <a:solidFill>
                  <a:schemeClr val="bg1"/>
                </a:solidFill>
              </a:rPr>
              <a:t>– Mr Indy Singh</a:t>
            </a:r>
          </a:p>
          <a:p>
            <a:pPr marL="800100" lvl="1" indent="-342900">
              <a:spcBef>
                <a:spcPts val="1200"/>
              </a:spcBef>
              <a:buFont typeface="Wingdings" panose="05000000000000000000" pitchFamily="2" charset="2"/>
              <a:buChar char="Ø"/>
            </a:pPr>
            <a:r>
              <a:rPr lang="en-AU" sz="2000" b="1" dirty="0">
                <a:solidFill>
                  <a:schemeClr val="bg1"/>
                </a:solidFill>
              </a:rPr>
              <a:t>Directors</a:t>
            </a:r>
            <a:r>
              <a:rPr lang="en-AU" sz="2000" dirty="0" smtClean="0">
                <a:solidFill>
                  <a:schemeClr val="bg1"/>
                </a:solidFill>
              </a:rPr>
              <a:t> – Mr Robert Bucknell, Mr Frank Khouri and Mr Sam Hallab</a:t>
            </a:r>
          </a:p>
          <a:p>
            <a:pPr marL="800100" lvl="1" indent="-342900">
              <a:spcBef>
                <a:spcPts val="1200"/>
              </a:spcBef>
              <a:buFont typeface="Wingdings" panose="05000000000000000000" pitchFamily="2" charset="2"/>
              <a:buChar char="Ø"/>
            </a:pPr>
            <a:r>
              <a:rPr lang="en-AU" sz="2000" b="1" dirty="0">
                <a:solidFill>
                  <a:schemeClr val="bg1"/>
                </a:solidFill>
              </a:rPr>
              <a:t>General Counsel &amp; Company Secretary </a:t>
            </a:r>
            <a:r>
              <a:rPr lang="en-AU" sz="2000" dirty="0" smtClean="0">
                <a:solidFill>
                  <a:schemeClr val="bg1"/>
                </a:solidFill>
              </a:rPr>
              <a:t>– </a:t>
            </a:r>
            <a:br>
              <a:rPr lang="en-AU" sz="2000" dirty="0" smtClean="0">
                <a:solidFill>
                  <a:schemeClr val="bg1"/>
                </a:solidFill>
              </a:rPr>
            </a:br>
            <a:r>
              <a:rPr lang="en-AU" sz="2000" dirty="0" smtClean="0">
                <a:solidFill>
                  <a:schemeClr val="bg1"/>
                </a:solidFill>
              </a:rPr>
              <a:t>Mr Paul Gubecka</a:t>
            </a:r>
          </a:p>
          <a:p>
            <a:pPr marL="800100" lvl="1" indent="-342900">
              <a:spcBef>
                <a:spcPts val="1200"/>
              </a:spcBef>
              <a:buFont typeface="Wingdings" panose="05000000000000000000" pitchFamily="2" charset="2"/>
              <a:buChar char="Ø"/>
            </a:pPr>
            <a:r>
              <a:rPr lang="en-AU" sz="2000" b="1" dirty="0">
                <a:solidFill>
                  <a:schemeClr val="bg1"/>
                </a:solidFill>
              </a:rPr>
              <a:t>Group Chief Financial Officer </a:t>
            </a:r>
            <a:r>
              <a:rPr lang="en-AU" sz="2000" dirty="0" smtClean="0">
                <a:solidFill>
                  <a:schemeClr val="bg1"/>
                </a:solidFill>
              </a:rPr>
              <a:t>– </a:t>
            </a:r>
            <a:br>
              <a:rPr lang="en-AU" sz="2000" dirty="0" smtClean="0">
                <a:solidFill>
                  <a:schemeClr val="bg1"/>
                </a:solidFill>
              </a:rPr>
            </a:br>
            <a:r>
              <a:rPr lang="en-AU" sz="2000" dirty="0" smtClean="0">
                <a:solidFill>
                  <a:schemeClr val="bg1"/>
                </a:solidFill>
              </a:rPr>
              <a:t>Mr Rahul Guha</a:t>
            </a:r>
          </a:p>
          <a:p>
            <a:pPr marL="800100" lvl="1" indent="-342900">
              <a:spcBef>
                <a:spcPts val="1200"/>
              </a:spcBef>
              <a:buFont typeface="Wingdings" panose="05000000000000000000" pitchFamily="2" charset="2"/>
              <a:buChar char="Ø"/>
            </a:pPr>
            <a:r>
              <a:rPr lang="en-AU" sz="2000" b="1" dirty="0">
                <a:solidFill>
                  <a:schemeClr val="bg1"/>
                </a:solidFill>
              </a:rPr>
              <a:t>Group Auditor </a:t>
            </a:r>
            <a:r>
              <a:rPr lang="en-AU" sz="2000" dirty="0" smtClean="0">
                <a:solidFill>
                  <a:schemeClr val="bg1"/>
                </a:solidFill>
              </a:rPr>
              <a:t>– Mr Andrew Reeves (KPMG)</a:t>
            </a:r>
            <a:endParaRPr lang="en-AU" sz="2000" dirty="0">
              <a:solidFill>
                <a:schemeClr val="bg1"/>
              </a:solidFill>
            </a:endParaRPr>
          </a:p>
          <a:p>
            <a:pPr marL="285750" indent="-285750">
              <a:spcBef>
                <a:spcPts val="1200"/>
              </a:spcBef>
              <a:buFont typeface="Arial" panose="020B0604020202020204" pitchFamily="34" charset="0"/>
              <a:buChar char="•"/>
            </a:pPr>
            <a:r>
              <a:rPr lang="en-AU" sz="2400" dirty="0" smtClean="0">
                <a:solidFill>
                  <a:schemeClr val="bg1"/>
                </a:solidFill>
              </a:rPr>
              <a:t>Timing of Q&amp;A</a:t>
            </a:r>
            <a:endParaRPr lang="en-AU" sz="2400" dirty="0">
              <a:solidFill>
                <a:schemeClr val="bg1"/>
              </a:solidFill>
            </a:endParaRPr>
          </a:p>
          <a:p>
            <a:pPr marL="285750" indent="-285750">
              <a:spcBef>
                <a:spcPts val="1200"/>
              </a:spcBef>
              <a:buFont typeface="Arial" panose="020B0604020202020204" pitchFamily="34" charset="0"/>
              <a:buChar char="•"/>
            </a:pPr>
            <a:r>
              <a:rPr lang="en-AU" sz="2400" dirty="0" smtClean="0">
                <a:solidFill>
                  <a:schemeClr val="bg1"/>
                </a:solidFill>
              </a:rPr>
              <a:t>Voting – All by poll</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32934" y="1378251"/>
            <a:ext cx="3971732" cy="2647821"/>
          </a:xfrm>
          <a:prstGeom prst="rect">
            <a:avLst/>
          </a:prstGeom>
        </p:spPr>
      </p:pic>
    </p:spTree>
    <p:extLst>
      <p:ext uri="{BB962C8B-B14F-4D97-AF65-F5344CB8AC3E}">
        <p14:creationId xmlns:p14="http://schemas.microsoft.com/office/powerpoint/2010/main" val="1221737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1023258"/>
            <a:ext cx="11392719" cy="4310742"/>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AU" dirty="0" smtClean="0"/>
              <a:t>Welcome &amp; Introduction</a:t>
            </a:r>
            <a:endParaRPr lang="en-AU" dirty="0"/>
          </a:p>
        </p:txBody>
      </p:sp>
      <p:sp>
        <p:nvSpPr>
          <p:cNvPr id="3" name="Content Placeholder 2"/>
          <p:cNvSpPr>
            <a:spLocks noGrp="1"/>
          </p:cNvSpPr>
          <p:nvPr>
            <p:ph idx="1"/>
          </p:nvPr>
        </p:nvSpPr>
        <p:spPr>
          <a:xfrm>
            <a:off x="838200" y="1376363"/>
            <a:ext cx="10515600" cy="4351338"/>
          </a:xfrm>
        </p:spPr>
        <p:txBody>
          <a:bodyPr numCol="1" spcCol="360000">
            <a:noAutofit/>
          </a:bodyPr>
          <a:lstStyle/>
          <a:p>
            <a:r>
              <a:rPr lang="en-AU" sz="2400" dirty="0" smtClean="0">
                <a:solidFill>
                  <a:schemeClr val="bg1"/>
                </a:solidFill>
              </a:rPr>
              <a:t>Proxies cast</a:t>
            </a:r>
            <a:endParaRPr lang="en-AU" sz="2400" dirty="0">
              <a:solidFill>
                <a:schemeClr val="bg1"/>
              </a:solidFill>
            </a:endParaRPr>
          </a:p>
          <a:p>
            <a:r>
              <a:rPr lang="en-AU" sz="2400" b="1" dirty="0" smtClean="0">
                <a:solidFill>
                  <a:schemeClr val="bg1"/>
                </a:solidFill>
              </a:rPr>
              <a:t>Resolution </a:t>
            </a:r>
            <a:r>
              <a:rPr lang="en-AU" sz="2400" b="1" dirty="0">
                <a:solidFill>
                  <a:schemeClr val="bg1"/>
                </a:solidFill>
              </a:rPr>
              <a:t>1</a:t>
            </a:r>
            <a:r>
              <a:rPr lang="en-AU" sz="2400" b="1" dirty="0" smtClean="0">
                <a:solidFill>
                  <a:schemeClr val="bg1"/>
                </a:solidFill>
              </a:rPr>
              <a:t>: </a:t>
            </a:r>
            <a:r>
              <a:rPr lang="en-AU" sz="2400" dirty="0" smtClean="0">
                <a:solidFill>
                  <a:schemeClr val="bg1"/>
                </a:solidFill>
              </a:rPr>
              <a:t>Adoption of the Remuneration Report</a:t>
            </a:r>
          </a:p>
          <a:p>
            <a:pPr marL="285750" indent="-285750">
              <a:buFont typeface="Arial" panose="020B0604020202020204" pitchFamily="34" charset="0"/>
              <a:buChar char="•"/>
            </a:pPr>
            <a:endParaRPr lang="en-AU" sz="2400" dirty="0">
              <a:solidFill>
                <a:schemeClr val="bg1"/>
              </a:solidFill>
            </a:endParaRPr>
          </a:p>
          <a:p>
            <a:endParaRPr lang="en-AU" sz="2400" dirty="0" smtClean="0">
              <a:solidFill>
                <a:schemeClr val="bg1"/>
              </a:solidFill>
            </a:endParaRPr>
          </a:p>
          <a:p>
            <a:endParaRPr lang="en-AU" sz="2400" dirty="0">
              <a:solidFill>
                <a:schemeClr val="bg1"/>
              </a:solidFill>
            </a:endParaRPr>
          </a:p>
          <a:p>
            <a:r>
              <a:rPr lang="en-AU" sz="2400" b="1" dirty="0" smtClean="0">
                <a:solidFill>
                  <a:schemeClr val="bg1"/>
                </a:solidFill>
              </a:rPr>
              <a:t>Resolution 2: </a:t>
            </a:r>
            <a:r>
              <a:rPr lang="en-AU" sz="2400" dirty="0" smtClean="0">
                <a:solidFill>
                  <a:schemeClr val="bg1"/>
                </a:solidFill>
              </a:rPr>
              <a:t>Election of Director – Mr Frank Khouri</a:t>
            </a:r>
          </a:p>
          <a:p>
            <a:pPr marL="285750" indent="-285750">
              <a:buFont typeface="Arial" panose="020B0604020202020204" pitchFamily="34" charset="0"/>
              <a:buChar char="•"/>
            </a:pPr>
            <a:endParaRPr lang="en-AU" sz="2400" dirty="0" smtClean="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26030435"/>
              </p:ext>
            </p:extLst>
          </p:nvPr>
        </p:nvGraphicFramePr>
        <p:xfrm>
          <a:off x="1900942" y="2323561"/>
          <a:ext cx="8390117" cy="805534"/>
        </p:xfrm>
        <a:graphic>
          <a:graphicData uri="http://schemas.openxmlformats.org/drawingml/2006/table">
            <a:tbl>
              <a:tblPr firstRow="1" firstCol="1" bandRow="1">
                <a:solidFill>
                  <a:srgbClr val="68AEE0"/>
                </a:solidFill>
                <a:tableStyleId>{5C22544A-7EE6-4342-B048-85BDC9FD1C3A}</a:tableStyleId>
              </a:tblPr>
              <a:tblGrid>
                <a:gridCol w="2156743">
                  <a:extLst>
                    <a:ext uri="{9D8B030D-6E8A-4147-A177-3AD203B41FA5}">
                      <a16:colId xmlns:a16="http://schemas.microsoft.com/office/drawing/2014/main" val="3216273971"/>
                    </a:ext>
                  </a:extLst>
                </a:gridCol>
                <a:gridCol w="2006542">
                  <a:extLst>
                    <a:ext uri="{9D8B030D-6E8A-4147-A177-3AD203B41FA5}">
                      <a16:colId xmlns:a16="http://schemas.microsoft.com/office/drawing/2014/main" val="3329678738"/>
                    </a:ext>
                  </a:extLst>
                </a:gridCol>
                <a:gridCol w="1553860">
                  <a:extLst>
                    <a:ext uri="{9D8B030D-6E8A-4147-A177-3AD203B41FA5}">
                      <a16:colId xmlns:a16="http://schemas.microsoft.com/office/drawing/2014/main" val="61777630"/>
                    </a:ext>
                  </a:extLst>
                </a:gridCol>
                <a:gridCol w="2672972">
                  <a:extLst>
                    <a:ext uri="{9D8B030D-6E8A-4147-A177-3AD203B41FA5}">
                      <a16:colId xmlns:a16="http://schemas.microsoft.com/office/drawing/2014/main" val="3373652735"/>
                    </a:ext>
                  </a:extLst>
                </a:gridCol>
              </a:tblGrid>
              <a:tr h="402767">
                <a:tc>
                  <a:txBody>
                    <a:bodyPr/>
                    <a:lstStyle/>
                    <a:p>
                      <a:pPr algn="ctr">
                        <a:lnSpc>
                          <a:spcPct val="107000"/>
                        </a:lnSpc>
                        <a:spcAft>
                          <a:spcPts val="0"/>
                        </a:spcAft>
                      </a:pPr>
                      <a:r>
                        <a:rPr lang="en-AU" sz="1800" b="0">
                          <a:effectLst/>
                          <a:latin typeface="Arial" panose="020B0604020202020204" pitchFamily="34" charset="0"/>
                          <a:cs typeface="Arial" panose="020B0604020202020204" pitchFamily="34" charset="0"/>
                        </a:rPr>
                        <a:t>For</a:t>
                      </a:r>
                      <a:endParaRPr lang="en-AU" sz="18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Against</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Abstain</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Proxy’s discretion</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extLst>
                  <a:ext uri="{0D108BD9-81ED-4DB2-BD59-A6C34878D82A}">
                    <a16:rowId xmlns:a16="http://schemas.microsoft.com/office/drawing/2014/main" val="759384221"/>
                  </a:ext>
                </a:extLst>
              </a:tr>
              <a:tr h="402767">
                <a:tc>
                  <a:txBody>
                    <a:bodyPr/>
                    <a:lstStyle/>
                    <a:p>
                      <a:pPr algn="ctr">
                        <a:lnSpc>
                          <a:spcPct val="107000"/>
                        </a:lnSpc>
                        <a:spcAft>
                          <a:spcPts val="0"/>
                        </a:spcAft>
                      </a:pPr>
                      <a:r>
                        <a:rPr lang="en-US" sz="1800" b="0" dirty="0" smtClean="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6,020,416</a:t>
                      </a:r>
                      <a:endParaRPr lang="en-AU" sz="18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dirty="0" smtClean="0">
                          <a:effectLst/>
                          <a:latin typeface="Arial" panose="020B0604020202020204" pitchFamily="34" charset="0"/>
                          <a:ea typeface="Calibri" panose="020F0502020204030204" pitchFamily="34" charset="0"/>
                          <a:cs typeface="Arial" panose="020B0604020202020204" pitchFamily="34" charset="0"/>
                        </a:rPr>
                        <a:t>55,668</a:t>
                      </a:r>
                      <a:endParaRPr lang="en-AU"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dirty="0" smtClean="0">
                          <a:effectLst/>
                          <a:latin typeface="Arial" panose="020B0604020202020204" pitchFamily="34" charset="0"/>
                          <a:ea typeface="Calibri" panose="020F0502020204030204" pitchFamily="34" charset="0"/>
                          <a:cs typeface="Arial" panose="020B0604020202020204" pitchFamily="34" charset="0"/>
                        </a:rPr>
                        <a:t>2,575</a:t>
                      </a:r>
                      <a:endParaRPr lang="en-AU"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dirty="0" smtClean="0">
                          <a:effectLst/>
                          <a:latin typeface="Arial" panose="020B0604020202020204" pitchFamily="34" charset="0"/>
                          <a:ea typeface="Calibri" panose="020F0502020204030204" pitchFamily="34" charset="0"/>
                          <a:cs typeface="Arial" panose="020B0604020202020204" pitchFamily="34" charset="0"/>
                        </a:rPr>
                        <a:t>104,100</a:t>
                      </a:r>
                      <a:endParaRPr lang="en-AU"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9953944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61679426"/>
              </p:ext>
            </p:extLst>
          </p:nvPr>
        </p:nvGraphicFramePr>
        <p:xfrm>
          <a:off x="1900941" y="4123589"/>
          <a:ext cx="8390117" cy="747570"/>
        </p:xfrm>
        <a:graphic>
          <a:graphicData uri="http://schemas.openxmlformats.org/drawingml/2006/table">
            <a:tbl>
              <a:tblPr firstRow="1" firstCol="1" bandRow="1">
                <a:solidFill>
                  <a:srgbClr val="68AEE0"/>
                </a:solidFill>
                <a:tableStyleId>{5C22544A-7EE6-4342-B048-85BDC9FD1C3A}</a:tableStyleId>
              </a:tblPr>
              <a:tblGrid>
                <a:gridCol w="2156743">
                  <a:extLst>
                    <a:ext uri="{9D8B030D-6E8A-4147-A177-3AD203B41FA5}">
                      <a16:colId xmlns:a16="http://schemas.microsoft.com/office/drawing/2014/main" val="441265912"/>
                    </a:ext>
                  </a:extLst>
                </a:gridCol>
                <a:gridCol w="2006542">
                  <a:extLst>
                    <a:ext uri="{9D8B030D-6E8A-4147-A177-3AD203B41FA5}">
                      <a16:colId xmlns:a16="http://schemas.microsoft.com/office/drawing/2014/main" val="100649485"/>
                    </a:ext>
                  </a:extLst>
                </a:gridCol>
                <a:gridCol w="1593595">
                  <a:extLst>
                    <a:ext uri="{9D8B030D-6E8A-4147-A177-3AD203B41FA5}">
                      <a16:colId xmlns:a16="http://schemas.microsoft.com/office/drawing/2014/main" val="3421996485"/>
                    </a:ext>
                  </a:extLst>
                </a:gridCol>
                <a:gridCol w="2633237">
                  <a:extLst>
                    <a:ext uri="{9D8B030D-6E8A-4147-A177-3AD203B41FA5}">
                      <a16:colId xmlns:a16="http://schemas.microsoft.com/office/drawing/2014/main" val="69916431"/>
                    </a:ext>
                  </a:extLst>
                </a:gridCol>
              </a:tblGrid>
              <a:tr h="373785">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For</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a:effectLst/>
                          <a:latin typeface="Arial" panose="020B0604020202020204" pitchFamily="34" charset="0"/>
                          <a:cs typeface="Arial" panose="020B0604020202020204" pitchFamily="34" charset="0"/>
                        </a:rPr>
                        <a:t>Against</a:t>
                      </a:r>
                      <a:endParaRPr lang="en-AU" sz="18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Abstain</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Proxy’s discretion</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extLst>
                  <a:ext uri="{0D108BD9-81ED-4DB2-BD59-A6C34878D82A}">
                    <a16:rowId xmlns:a16="http://schemas.microsoft.com/office/drawing/2014/main" val="3082457547"/>
                  </a:ext>
                </a:extLst>
              </a:tr>
              <a:tr h="373785">
                <a:tc>
                  <a:txBody>
                    <a:bodyPr/>
                    <a:lstStyle/>
                    <a:p>
                      <a:pPr algn="ctr">
                        <a:lnSpc>
                          <a:spcPct val="107000"/>
                        </a:lnSpc>
                        <a:spcAft>
                          <a:spcPts val="0"/>
                        </a:spcAft>
                      </a:pPr>
                      <a:r>
                        <a:rPr lang="en-US" sz="1800" b="0" dirty="0" smtClean="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16,069,577</a:t>
                      </a:r>
                      <a:endParaRPr lang="en-AU" sz="18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b="0" dirty="0" smtClean="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1,242,015</a:t>
                      </a:r>
                      <a:endParaRPr lang="en-AU" sz="18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b="0" dirty="0" smtClean="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15,218</a:t>
                      </a:r>
                      <a:endParaRPr lang="en-AU" sz="18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b="0" dirty="0" smtClean="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114,800</a:t>
                      </a:r>
                      <a:endParaRPr lang="en-AU" sz="18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79657839"/>
                  </a:ext>
                </a:extLst>
              </a:tr>
            </a:tbl>
          </a:graphicData>
        </a:graphic>
      </p:graphicFrame>
    </p:spTree>
    <p:extLst>
      <p:ext uri="{BB962C8B-B14F-4D97-AF65-F5344CB8AC3E}">
        <p14:creationId xmlns:p14="http://schemas.microsoft.com/office/powerpoint/2010/main" val="4075496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1023258"/>
            <a:ext cx="11396643" cy="4310742"/>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AU" dirty="0" smtClean="0"/>
              <a:t>Welcome &amp; Introduction</a:t>
            </a:r>
            <a:endParaRPr lang="en-AU" dirty="0"/>
          </a:p>
        </p:txBody>
      </p:sp>
      <p:sp>
        <p:nvSpPr>
          <p:cNvPr id="3" name="Content Placeholder 2"/>
          <p:cNvSpPr>
            <a:spLocks noGrp="1"/>
          </p:cNvSpPr>
          <p:nvPr>
            <p:ph idx="1"/>
          </p:nvPr>
        </p:nvSpPr>
        <p:spPr>
          <a:xfrm>
            <a:off x="838200" y="1376363"/>
            <a:ext cx="10515600" cy="4351338"/>
          </a:xfrm>
        </p:spPr>
        <p:txBody>
          <a:bodyPr numCol="1" spcCol="360000">
            <a:noAutofit/>
          </a:bodyPr>
          <a:lstStyle/>
          <a:p>
            <a:r>
              <a:rPr lang="en-AU" sz="2400" dirty="0" smtClean="0">
                <a:solidFill>
                  <a:schemeClr val="bg1"/>
                </a:solidFill>
              </a:rPr>
              <a:t>Proxies cast</a:t>
            </a:r>
            <a:endParaRPr lang="en-AU" sz="2400" dirty="0">
              <a:solidFill>
                <a:schemeClr val="bg1"/>
              </a:solidFill>
            </a:endParaRPr>
          </a:p>
          <a:p>
            <a:r>
              <a:rPr lang="en-AU" sz="2400" b="1" dirty="0" smtClean="0">
                <a:solidFill>
                  <a:schemeClr val="bg1"/>
                </a:solidFill>
              </a:rPr>
              <a:t>Resolution 3: </a:t>
            </a:r>
            <a:r>
              <a:rPr lang="en-AU" sz="2400" dirty="0" smtClean="0">
                <a:solidFill>
                  <a:schemeClr val="bg1"/>
                </a:solidFill>
              </a:rPr>
              <a:t>Appointment of KPMG as auditor of the Company</a:t>
            </a:r>
          </a:p>
          <a:p>
            <a:pPr marL="285750" indent="-285750">
              <a:buFont typeface="Arial" panose="020B0604020202020204" pitchFamily="34" charset="0"/>
              <a:buChar char="•"/>
            </a:pPr>
            <a:endParaRPr lang="en-AU" sz="2400" dirty="0">
              <a:solidFill>
                <a:schemeClr val="bg1"/>
              </a:solidFill>
            </a:endParaRPr>
          </a:p>
          <a:p>
            <a:endParaRPr lang="en-AU" sz="2400" dirty="0" smtClean="0">
              <a:solidFill>
                <a:schemeClr val="bg1"/>
              </a:solidFill>
            </a:endParaRPr>
          </a:p>
          <a:p>
            <a:endParaRPr lang="en-AU" sz="2400" dirty="0">
              <a:solidFill>
                <a:schemeClr val="bg1"/>
              </a:solidFill>
            </a:endParaRPr>
          </a:p>
          <a:p>
            <a:r>
              <a:rPr lang="en-AU" sz="2400" b="1" dirty="0" smtClean="0">
                <a:solidFill>
                  <a:schemeClr val="bg1"/>
                </a:solidFill>
              </a:rPr>
              <a:t>Resolution 4: </a:t>
            </a:r>
            <a:r>
              <a:rPr lang="en-AU" sz="2400" dirty="0" smtClean="0">
                <a:solidFill>
                  <a:schemeClr val="bg1"/>
                </a:solidFill>
              </a:rPr>
              <a:t>Issue 90,000 share options to the Executive Chairman</a:t>
            </a:r>
          </a:p>
          <a:p>
            <a:pPr marL="285750" indent="-285750">
              <a:buFont typeface="Arial" panose="020B0604020202020204" pitchFamily="34" charset="0"/>
              <a:buChar char="•"/>
            </a:pPr>
            <a:endParaRPr lang="en-AU" sz="2400" dirty="0" smtClean="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836379512"/>
              </p:ext>
            </p:extLst>
          </p:nvPr>
        </p:nvGraphicFramePr>
        <p:xfrm>
          <a:off x="1900942" y="2323561"/>
          <a:ext cx="8390117" cy="805534"/>
        </p:xfrm>
        <a:graphic>
          <a:graphicData uri="http://schemas.openxmlformats.org/drawingml/2006/table">
            <a:tbl>
              <a:tblPr firstRow="1" firstCol="1" bandRow="1">
                <a:solidFill>
                  <a:srgbClr val="68AEE0"/>
                </a:solidFill>
                <a:tableStyleId>{5C22544A-7EE6-4342-B048-85BDC9FD1C3A}</a:tableStyleId>
              </a:tblPr>
              <a:tblGrid>
                <a:gridCol w="2156743">
                  <a:extLst>
                    <a:ext uri="{9D8B030D-6E8A-4147-A177-3AD203B41FA5}">
                      <a16:colId xmlns:a16="http://schemas.microsoft.com/office/drawing/2014/main" val="3216273971"/>
                    </a:ext>
                  </a:extLst>
                </a:gridCol>
                <a:gridCol w="2006542">
                  <a:extLst>
                    <a:ext uri="{9D8B030D-6E8A-4147-A177-3AD203B41FA5}">
                      <a16:colId xmlns:a16="http://schemas.microsoft.com/office/drawing/2014/main" val="3329678738"/>
                    </a:ext>
                  </a:extLst>
                </a:gridCol>
                <a:gridCol w="1553860">
                  <a:extLst>
                    <a:ext uri="{9D8B030D-6E8A-4147-A177-3AD203B41FA5}">
                      <a16:colId xmlns:a16="http://schemas.microsoft.com/office/drawing/2014/main" val="61777630"/>
                    </a:ext>
                  </a:extLst>
                </a:gridCol>
                <a:gridCol w="2672972">
                  <a:extLst>
                    <a:ext uri="{9D8B030D-6E8A-4147-A177-3AD203B41FA5}">
                      <a16:colId xmlns:a16="http://schemas.microsoft.com/office/drawing/2014/main" val="3373652735"/>
                    </a:ext>
                  </a:extLst>
                </a:gridCol>
              </a:tblGrid>
              <a:tr h="402767">
                <a:tc>
                  <a:txBody>
                    <a:bodyPr/>
                    <a:lstStyle/>
                    <a:p>
                      <a:pPr algn="ctr">
                        <a:lnSpc>
                          <a:spcPct val="107000"/>
                        </a:lnSpc>
                        <a:spcAft>
                          <a:spcPts val="0"/>
                        </a:spcAft>
                      </a:pPr>
                      <a:r>
                        <a:rPr lang="en-AU" sz="1800" b="0">
                          <a:effectLst/>
                          <a:latin typeface="Arial" panose="020B0604020202020204" pitchFamily="34" charset="0"/>
                          <a:cs typeface="Arial" panose="020B0604020202020204" pitchFamily="34" charset="0"/>
                        </a:rPr>
                        <a:t>For</a:t>
                      </a:r>
                      <a:endParaRPr lang="en-AU" sz="18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Against</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Abstain</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Proxy’s discretion</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extLst>
                  <a:ext uri="{0D108BD9-81ED-4DB2-BD59-A6C34878D82A}">
                    <a16:rowId xmlns:a16="http://schemas.microsoft.com/office/drawing/2014/main" val="759384221"/>
                  </a:ext>
                </a:extLst>
              </a:tr>
              <a:tr h="402767">
                <a:tc>
                  <a:txBody>
                    <a:bodyPr/>
                    <a:lstStyle/>
                    <a:p>
                      <a:pPr algn="ctr">
                        <a:lnSpc>
                          <a:spcPct val="107000"/>
                        </a:lnSpc>
                        <a:spcAft>
                          <a:spcPts val="0"/>
                        </a:spcAft>
                      </a:pPr>
                      <a:r>
                        <a:rPr lang="en-US" sz="1800" b="0" dirty="0" smtClean="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17,279,329</a:t>
                      </a:r>
                      <a:endParaRPr lang="en-AU" sz="18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dirty="0" smtClean="0">
                          <a:effectLst/>
                          <a:latin typeface="Arial" panose="020B0604020202020204" pitchFamily="34" charset="0"/>
                          <a:ea typeface="Calibri" panose="020F0502020204030204" pitchFamily="34" charset="0"/>
                          <a:cs typeface="Arial" panose="020B0604020202020204" pitchFamily="34" charset="0"/>
                        </a:rPr>
                        <a:t>53,106</a:t>
                      </a:r>
                      <a:endParaRPr lang="en-AU"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dirty="0" smtClean="0">
                          <a:effectLst/>
                          <a:latin typeface="Arial" panose="020B0604020202020204" pitchFamily="34" charset="0"/>
                          <a:ea typeface="Calibri" panose="020F0502020204030204" pitchFamily="34" charset="0"/>
                          <a:cs typeface="Arial" panose="020B0604020202020204" pitchFamily="34" charset="0"/>
                        </a:rPr>
                        <a:t>5,075</a:t>
                      </a:r>
                      <a:endParaRPr lang="en-AU"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dirty="0" smtClean="0">
                          <a:effectLst/>
                          <a:latin typeface="Arial" panose="020B0604020202020204" pitchFamily="34" charset="0"/>
                          <a:ea typeface="Calibri" panose="020F0502020204030204" pitchFamily="34" charset="0"/>
                          <a:cs typeface="Arial" panose="020B0604020202020204" pitchFamily="34" charset="0"/>
                        </a:rPr>
                        <a:t>104,100</a:t>
                      </a:r>
                      <a:endParaRPr lang="en-AU"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9953944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8228780"/>
              </p:ext>
            </p:extLst>
          </p:nvPr>
        </p:nvGraphicFramePr>
        <p:xfrm>
          <a:off x="1900941" y="4123589"/>
          <a:ext cx="8390117" cy="747570"/>
        </p:xfrm>
        <a:graphic>
          <a:graphicData uri="http://schemas.openxmlformats.org/drawingml/2006/table">
            <a:tbl>
              <a:tblPr firstRow="1" firstCol="1" bandRow="1">
                <a:solidFill>
                  <a:srgbClr val="68AEE0"/>
                </a:solidFill>
                <a:tableStyleId>{5C22544A-7EE6-4342-B048-85BDC9FD1C3A}</a:tableStyleId>
              </a:tblPr>
              <a:tblGrid>
                <a:gridCol w="2156743">
                  <a:extLst>
                    <a:ext uri="{9D8B030D-6E8A-4147-A177-3AD203B41FA5}">
                      <a16:colId xmlns:a16="http://schemas.microsoft.com/office/drawing/2014/main" val="441265912"/>
                    </a:ext>
                  </a:extLst>
                </a:gridCol>
                <a:gridCol w="2006542">
                  <a:extLst>
                    <a:ext uri="{9D8B030D-6E8A-4147-A177-3AD203B41FA5}">
                      <a16:colId xmlns:a16="http://schemas.microsoft.com/office/drawing/2014/main" val="100649485"/>
                    </a:ext>
                  </a:extLst>
                </a:gridCol>
                <a:gridCol w="1593595">
                  <a:extLst>
                    <a:ext uri="{9D8B030D-6E8A-4147-A177-3AD203B41FA5}">
                      <a16:colId xmlns:a16="http://schemas.microsoft.com/office/drawing/2014/main" val="3421996485"/>
                    </a:ext>
                  </a:extLst>
                </a:gridCol>
                <a:gridCol w="2633237">
                  <a:extLst>
                    <a:ext uri="{9D8B030D-6E8A-4147-A177-3AD203B41FA5}">
                      <a16:colId xmlns:a16="http://schemas.microsoft.com/office/drawing/2014/main" val="69916431"/>
                    </a:ext>
                  </a:extLst>
                </a:gridCol>
              </a:tblGrid>
              <a:tr h="373785">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For</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a:effectLst/>
                          <a:latin typeface="Arial" panose="020B0604020202020204" pitchFamily="34" charset="0"/>
                          <a:cs typeface="Arial" panose="020B0604020202020204" pitchFamily="34" charset="0"/>
                        </a:rPr>
                        <a:t>Against</a:t>
                      </a:r>
                      <a:endParaRPr lang="en-AU" sz="18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Abstain</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tc>
                  <a:txBody>
                    <a:bodyPr/>
                    <a:lstStyle/>
                    <a:p>
                      <a:pPr algn="ctr">
                        <a:lnSpc>
                          <a:spcPct val="107000"/>
                        </a:lnSpc>
                        <a:spcAft>
                          <a:spcPts val="0"/>
                        </a:spcAft>
                      </a:pPr>
                      <a:r>
                        <a:rPr lang="en-AU" sz="1800" b="0" dirty="0">
                          <a:effectLst/>
                          <a:latin typeface="Arial" panose="020B0604020202020204" pitchFamily="34" charset="0"/>
                          <a:cs typeface="Arial" panose="020B0604020202020204" pitchFamily="34" charset="0"/>
                        </a:rPr>
                        <a:t>Proxy’s discretion</a:t>
                      </a:r>
                      <a:endParaRPr lang="en-AU"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4785"/>
                    </a:solidFill>
                  </a:tcPr>
                </a:tc>
                <a:extLst>
                  <a:ext uri="{0D108BD9-81ED-4DB2-BD59-A6C34878D82A}">
                    <a16:rowId xmlns:a16="http://schemas.microsoft.com/office/drawing/2014/main" val="3082457547"/>
                  </a:ext>
                </a:extLst>
              </a:tr>
              <a:tr h="373785">
                <a:tc>
                  <a:txBody>
                    <a:bodyPr/>
                    <a:lstStyle/>
                    <a:p>
                      <a:pPr algn="ctr">
                        <a:lnSpc>
                          <a:spcPct val="107000"/>
                        </a:lnSpc>
                        <a:spcAft>
                          <a:spcPts val="0"/>
                        </a:spcAft>
                      </a:pPr>
                      <a:r>
                        <a:rPr lang="en-US" sz="1800" b="0" dirty="0" smtClean="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3,899,801</a:t>
                      </a:r>
                      <a:endParaRPr lang="en-AU" sz="18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b="0" dirty="0" smtClean="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2,579,515</a:t>
                      </a:r>
                      <a:endParaRPr lang="en-AU" sz="18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b="0" dirty="0" smtClean="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10,818,606</a:t>
                      </a:r>
                      <a:endParaRPr lang="en-AU" sz="18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US" sz="1800" b="0" dirty="0" smtClean="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143,688</a:t>
                      </a:r>
                      <a:endParaRPr lang="en-AU" sz="18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79657839"/>
                  </a:ext>
                </a:extLst>
              </a:tr>
            </a:tbl>
          </a:graphicData>
        </a:graphic>
      </p:graphicFrame>
    </p:spTree>
    <p:extLst>
      <p:ext uri="{BB962C8B-B14F-4D97-AF65-F5344CB8AC3E}">
        <p14:creationId xmlns:p14="http://schemas.microsoft.com/office/powerpoint/2010/main" val="2490733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AU" dirty="0"/>
          </a:p>
        </p:txBody>
      </p:sp>
      <p:sp>
        <p:nvSpPr>
          <p:cNvPr id="4" name="Rectangle 3"/>
          <p:cNvSpPr/>
          <p:nvPr/>
        </p:nvSpPr>
        <p:spPr>
          <a:xfrm>
            <a:off x="-1" y="1023258"/>
            <a:ext cx="11400568" cy="4947556"/>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Content Placeholder 2"/>
          <p:cNvSpPr txBox="1">
            <a:spLocks/>
          </p:cNvSpPr>
          <p:nvPr/>
        </p:nvSpPr>
        <p:spPr>
          <a:xfrm>
            <a:off x="364901" y="1080926"/>
            <a:ext cx="9375820" cy="4077380"/>
          </a:xfrm>
          <a:prstGeom prst="rect">
            <a:avLst/>
          </a:prstGeom>
        </p:spPr>
        <p:txBody>
          <a:bodyPr vert="horz" lIns="91440" tIns="45720" rIns="91440" bIns="45720" numCol="1" spcCol="36000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1200"/>
              </a:spcBef>
              <a:buFont typeface="+mj-lt"/>
              <a:buAutoNum type="arabicPeriod"/>
            </a:pPr>
            <a:r>
              <a:rPr lang="en-AU" sz="2400" dirty="0" smtClean="0">
                <a:solidFill>
                  <a:schemeClr val="bg1"/>
                </a:solidFill>
              </a:rPr>
              <a:t>Welcome &amp; Introduction</a:t>
            </a:r>
          </a:p>
          <a:p>
            <a:pPr marL="457200" indent="-457200">
              <a:spcBef>
                <a:spcPts val="1200"/>
              </a:spcBef>
              <a:buFont typeface="+mj-lt"/>
              <a:buAutoNum type="arabicPeriod"/>
            </a:pPr>
            <a:r>
              <a:rPr lang="en-AU" sz="2400" dirty="0" smtClean="0">
                <a:solidFill>
                  <a:schemeClr val="bg1"/>
                </a:solidFill>
              </a:rPr>
              <a:t>Discussion of the Financial Report</a:t>
            </a:r>
          </a:p>
          <a:p>
            <a:pPr marL="914400" lvl="1" indent="-457200">
              <a:spcBef>
                <a:spcPts val="1200"/>
              </a:spcBef>
              <a:buFont typeface="Wingdings" panose="05000000000000000000" pitchFamily="2" charset="2"/>
              <a:buChar char="Ø"/>
            </a:pPr>
            <a:r>
              <a:rPr lang="en-AU" sz="2000" dirty="0" smtClean="0">
                <a:solidFill>
                  <a:schemeClr val="bg1"/>
                </a:solidFill>
              </a:rPr>
              <a:t>including the Executive Chairman’s address to Shareholders</a:t>
            </a:r>
          </a:p>
          <a:p>
            <a:pPr marL="457200" indent="-457200">
              <a:spcBef>
                <a:spcPts val="1200"/>
              </a:spcBef>
              <a:buFont typeface="+mj-lt"/>
              <a:buAutoNum type="arabicPeriod"/>
            </a:pPr>
            <a:r>
              <a:rPr lang="en-AU" sz="2400" dirty="0" smtClean="0">
                <a:solidFill>
                  <a:schemeClr val="bg1"/>
                </a:solidFill>
              </a:rPr>
              <a:t>Resolutions</a:t>
            </a:r>
          </a:p>
          <a:p>
            <a:pPr marL="914400" lvl="1" indent="-457200">
              <a:spcBef>
                <a:spcPts val="1200"/>
              </a:spcBef>
              <a:buFont typeface="Wingdings" panose="05000000000000000000" pitchFamily="2" charset="2"/>
              <a:buChar char="Ø"/>
            </a:pPr>
            <a:r>
              <a:rPr lang="en-AU" sz="2000" dirty="0" smtClean="0">
                <a:solidFill>
                  <a:schemeClr val="bg1"/>
                </a:solidFill>
              </a:rPr>
              <a:t>Adoption of the Remuneration Report (Resolution 1)</a:t>
            </a:r>
          </a:p>
          <a:p>
            <a:pPr marL="914400" lvl="1" indent="-457200">
              <a:spcBef>
                <a:spcPts val="1200"/>
              </a:spcBef>
              <a:buFont typeface="Wingdings" panose="05000000000000000000" pitchFamily="2" charset="2"/>
              <a:buChar char="Ø"/>
            </a:pPr>
            <a:r>
              <a:rPr lang="en-AU" sz="2000" dirty="0" smtClean="0">
                <a:solidFill>
                  <a:schemeClr val="bg1"/>
                </a:solidFill>
              </a:rPr>
              <a:t>Election of Director – Mr Frank Khouri (Resolution 2)</a:t>
            </a:r>
          </a:p>
          <a:p>
            <a:pPr marL="914400" lvl="1" indent="-457200">
              <a:spcBef>
                <a:spcPts val="1200"/>
              </a:spcBef>
              <a:buFont typeface="Wingdings" panose="05000000000000000000" pitchFamily="2" charset="2"/>
              <a:buChar char="Ø"/>
            </a:pPr>
            <a:r>
              <a:rPr lang="en-AU" sz="2000" dirty="0" smtClean="0">
                <a:solidFill>
                  <a:schemeClr val="bg1"/>
                </a:solidFill>
              </a:rPr>
              <a:t>Appointment of KPMG as auditor (Resolution 3)</a:t>
            </a:r>
          </a:p>
          <a:p>
            <a:pPr marL="914400" lvl="1" indent="-457200">
              <a:spcBef>
                <a:spcPts val="1200"/>
              </a:spcBef>
              <a:buFont typeface="Wingdings" panose="05000000000000000000" pitchFamily="2" charset="2"/>
              <a:buChar char="Ø"/>
            </a:pPr>
            <a:r>
              <a:rPr lang="en-AU" sz="2000" dirty="0" smtClean="0">
                <a:solidFill>
                  <a:schemeClr val="bg1"/>
                </a:solidFill>
              </a:rPr>
              <a:t>Issue of 90,000 share options to the Executive Chairman (Resolution 4)</a:t>
            </a:r>
          </a:p>
          <a:p>
            <a:pPr marL="457200" indent="-457200">
              <a:spcBef>
                <a:spcPts val="1200"/>
              </a:spcBef>
              <a:buFont typeface="+mj-lt"/>
              <a:buAutoNum type="arabicPeriod"/>
            </a:pPr>
            <a:r>
              <a:rPr lang="en-AU" sz="2400" dirty="0" smtClean="0">
                <a:solidFill>
                  <a:schemeClr val="bg1"/>
                </a:solidFill>
              </a:rPr>
              <a:t>Other Business and Q&amp;A</a:t>
            </a:r>
          </a:p>
          <a:p>
            <a:pPr marL="457200" indent="-457200">
              <a:spcBef>
                <a:spcPts val="1200"/>
              </a:spcBef>
              <a:buFont typeface="+mj-lt"/>
              <a:buAutoNum type="arabicPeriod"/>
            </a:pPr>
            <a:r>
              <a:rPr lang="en-AU" sz="2400" dirty="0" smtClean="0">
                <a:solidFill>
                  <a:schemeClr val="bg1"/>
                </a:solidFill>
              </a:rPr>
              <a:t>Meeting Close </a:t>
            </a:r>
            <a:endParaRPr lang="en-AU" sz="2400" dirty="0">
              <a:solidFill>
                <a:schemeClr val="bg1"/>
              </a:solidFill>
            </a:endParaRPr>
          </a:p>
        </p:txBody>
      </p:sp>
    </p:spTree>
    <p:extLst>
      <p:ext uri="{BB962C8B-B14F-4D97-AF65-F5344CB8AC3E}">
        <p14:creationId xmlns:p14="http://schemas.microsoft.com/office/powerpoint/2010/main" val="1375587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 y="1157628"/>
            <a:ext cx="5715000" cy="4086225"/>
          </a:xfrm>
          <a:prstGeom prst="rect">
            <a:avLst/>
          </a:prstGeom>
        </p:spPr>
      </p:pic>
      <p:sp>
        <p:nvSpPr>
          <p:cNvPr id="4" name="Rectangle 3"/>
          <p:cNvSpPr/>
          <p:nvPr/>
        </p:nvSpPr>
        <p:spPr>
          <a:xfrm>
            <a:off x="-1" y="5181600"/>
            <a:ext cx="7756071" cy="1104900"/>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normAutofit/>
          </a:bodyPr>
          <a:lstStyle/>
          <a:p>
            <a:r>
              <a:rPr lang="en-AU" dirty="0" smtClean="0"/>
              <a:t>Discussion of the Financial Report</a:t>
            </a:r>
            <a:endParaRPr lang="en-AU" dirty="0"/>
          </a:p>
        </p:txBody>
      </p:sp>
      <p:sp>
        <p:nvSpPr>
          <p:cNvPr id="3" name="Content Placeholder 2"/>
          <p:cNvSpPr>
            <a:spLocks noGrp="1"/>
          </p:cNvSpPr>
          <p:nvPr>
            <p:ph idx="1"/>
          </p:nvPr>
        </p:nvSpPr>
        <p:spPr>
          <a:xfrm>
            <a:off x="838200" y="5306106"/>
            <a:ext cx="7141029" cy="980394"/>
          </a:xfrm>
        </p:spPr>
        <p:txBody>
          <a:bodyPr numCol="1" spcCol="360000">
            <a:noAutofit/>
          </a:bodyPr>
          <a:lstStyle/>
          <a:p>
            <a:r>
              <a:rPr lang="en-AU" sz="2400" dirty="0" smtClean="0">
                <a:solidFill>
                  <a:schemeClr val="bg1"/>
                </a:solidFill>
              </a:rPr>
              <a:t>Executive Chairman’s Address to Shareholders</a:t>
            </a:r>
          </a:p>
          <a:p>
            <a:r>
              <a:rPr lang="en-AU" sz="2400" dirty="0" smtClean="0">
                <a:solidFill>
                  <a:schemeClr val="bg1"/>
                </a:solidFill>
              </a:rPr>
              <a:t>Mr Indy Singh</a:t>
            </a:r>
            <a:endParaRPr lang="en-AU" sz="2400" dirty="0">
              <a:solidFill>
                <a:schemeClr val="bg1"/>
              </a:solidFill>
            </a:endParaRPr>
          </a:p>
          <a:p>
            <a:endParaRPr lang="en-AU" sz="2400"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1791" y="1239812"/>
            <a:ext cx="3569223" cy="50466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87561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43" y="1017813"/>
            <a:ext cx="11402786" cy="2721430"/>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AU" dirty="0" smtClean="0"/>
              <a:t>Resolutions</a:t>
            </a:r>
            <a:endParaRPr lang="en-AU" dirty="0"/>
          </a:p>
        </p:txBody>
      </p:sp>
      <p:sp>
        <p:nvSpPr>
          <p:cNvPr id="3" name="Content Placeholder 2"/>
          <p:cNvSpPr>
            <a:spLocks noGrp="1"/>
          </p:cNvSpPr>
          <p:nvPr>
            <p:ph idx="1"/>
          </p:nvPr>
        </p:nvSpPr>
        <p:spPr>
          <a:xfrm>
            <a:off x="838200" y="1376363"/>
            <a:ext cx="10297886" cy="2096180"/>
          </a:xfrm>
        </p:spPr>
        <p:txBody>
          <a:bodyPr numCol="1" spcCol="360000">
            <a:noAutofit/>
          </a:bodyPr>
          <a:lstStyle/>
          <a:p>
            <a:r>
              <a:rPr lang="en-AU" sz="2400" b="1" dirty="0" smtClean="0">
                <a:solidFill>
                  <a:schemeClr val="bg1"/>
                </a:solidFill>
              </a:rPr>
              <a:t>Resolution 1</a:t>
            </a:r>
            <a:endParaRPr lang="en-AU" sz="2400" b="1" dirty="0">
              <a:solidFill>
                <a:schemeClr val="bg1"/>
              </a:solidFill>
            </a:endParaRPr>
          </a:p>
          <a:p>
            <a:endParaRPr lang="en-AU" sz="2400" dirty="0">
              <a:solidFill>
                <a:schemeClr val="bg1"/>
              </a:solidFill>
            </a:endParaRPr>
          </a:p>
          <a:p>
            <a:pPr marL="342900" indent="-342900">
              <a:buFont typeface="Wingdings" panose="05000000000000000000" pitchFamily="2" charset="2"/>
              <a:buChar char="Ø"/>
            </a:pPr>
            <a:r>
              <a:rPr lang="en-AU" sz="2400" dirty="0" smtClean="0">
                <a:solidFill>
                  <a:schemeClr val="bg1"/>
                </a:solidFill>
              </a:rPr>
              <a:t>To </a:t>
            </a:r>
            <a:r>
              <a:rPr lang="en-AU" sz="2400" dirty="0">
                <a:solidFill>
                  <a:schemeClr val="bg1"/>
                </a:solidFill>
              </a:rPr>
              <a:t>consider and if thought fit pass the following resolution as a </a:t>
            </a:r>
            <a:r>
              <a:rPr lang="en-AU" sz="2400" dirty="0" smtClean="0">
                <a:solidFill>
                  <a:schemeClr val="bg1"/>
                </a:solidFill>
              </a:rPr>
              <a:t/>
            </a:r>
            <a:br>
              <a:rPr lang="en-AU" sz="2400" dirty="0" smtClean="0">
                <a:solidFill>
                  <a:schemeClr val="bg1"/>
                </a:solidFill>
              </a:rPr>
            </a:br>
            <a:r>
              <a:rPr lang="en-AU" sz="2400" dirty="0" smtClean="0">
                <a:solidFill>
                  <a:schemeClr val="bg1"/>
                </a:solidFill>
              </a:rPr>
              <a:t>non-binding </a:t>
            </a:r>
            <a:r>
              <a:rPr lang="en-AU" sz="2400" dirty="0">
                <a:solidFill>
                  <a:schemeClr val="bg1"/>
                </a:solidFill>
              </a:rPr>
              <a:t>ordinary resolution</a:t>
            </a:r>
            <a:r>
              <a:rPr lang="en-AU" sz="2400" dirty="0" smtClean="0">
                <a:solidFill>
                  <a:schemeClr val="bg1"/>
                </a:solidFill>
              </a:rPr>
              <a:t>:</a:t>
            </a:r>
          </a:p>
          <a:p>
            <a:pPr marL="536575"/>
            <a:r>
              <a:rPr lang="en-AU" sz="2400" i="1" dirty="0" smtClean="0">
                <a:solidFill>
                  <a:schemeClr val="bg1"/>
                </a:solidFill>
                <a:latin typeface="Baskerville Old Face" panose="02020602080505020303" pitchFamily="18" charset="0"/>
              </a:rPr>
              <a:t>“That the remuneration report is adopted”</a:t>
            </a:r>
          </a:p>
        </p:txBody>
      </p:sp>
    </p:spTree>
    <p:extLst>
      <p:ext uri="{BB962C8B-B14F-4D97-AF65-F5344CB8AC3E}">
        <p14:creationId xmlns:p14="http://schemas.microsoft.com/office/powerpoint/2010/main" val="3004893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43" y="1017812"/>
            <a:ext cx="11402786" cy="2944588"/>
          </a:xfrm>
          <a:prstGeom prst="rect">
            <a:avLst/>
          </a:prstGeom>
          <a:solidFill>
            <a:srgbClr val="0047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AU" dirty="0" smtClean="0"/>
              <a:t>Resolutions</a:t>
            </a:r>
            <a:endParaRPr lang="en-AU" dirty="0"/>
          </a:p>
        </p:txBody>
      </p:sp>
      <p:sp>
        <p:nvSpPr>
          <p:cNvPr id="3" name="Content Placeholder 2"/>
          <p:cNvSpPr>
            <a:spLocks noGrp="1"/>
          </p:cNvSpPr>
          <p:nvPr>
            <p:ph idx="1"/>
          </p:nvPr>
        </p:nvSpPr>
        <p:spPr>
          <a:xfrm>
            <a:off x="838200" y="1376363"/>
            <a:ext cx="10515600" cy="2586037"/>
          </a:xfrm>
        </p:spPr>
        <p:txBody>
          <a:bodyPr numCol="1" spcCol="360000">
            <a:noAutofit/>
          </a:bodyPr>
          <a:lstStyle/>
          <a:p>
            <a:r>
              <a:rPr lang="en-AU" sz="2400" b="1" dirty="0" smtClean="0">
                <a:solidFill>
                  <a:schemeClr val="bg1"/>
                </a:solidFill>
              </a:rPr>
              <a:t>Resolution</a:t>
            </a:r>
            <a:r>
              <a:rPr lang="en-AU" sz="2400" dirty="0" smtClean="0">
                <a:solidFill>
                  <a:schemeClr val="bg1"/>
                </a:solidFill>
              </a:rPr>
              <a:t> 2</a:t>
            </a:r>
            <a:endParaRPr lang="en-AU" sz="2400" dirty="0">
              <a:solidFill>
                <a:schemeClr val="bg1"/>
              </a:solidFill>
            </a:endParaRPr>
          </a:p>
          <a:p>
            <a:endParaRPr lang="en-AU" sz="2400" dirty="0">
              <a:solidFill>
                <a:schemeClr val="bg1"/>
              </a:solidFill>
            </a:endParaRPr>
          </a:p>
          <a:p>
            <a:pPr marL="342900" indent="-342900">
              <a:buFont typeface="Wingdings" panose="05000000000000000000" pitchFamily="2" charset="2"/>
              <a:buChar char="Ø"/>
            </a:pPr>
            <a:r>
              <a:rPr lang="en-AU" sz="2400" dirty="0" smtClean="0">
                <a:solidFill>
                  <a:schemeClr val="bg1"/>
                </a:solidFill>
              </a:rPr>
              <a:t>To </a:t>
            </a:r>
            <a:r>
              <a:rPr lang="en-AU" sz="2400" dirty="0">
                <a:solidFill>
                  <a:schemeClr val="bg1"/>
                </a:solidFill>
              </a:rPr>
              <a:t>consider and if thought fit, pass the following resolution as an </a:t>
            </a:r>
            <a:r>
              <a:rPr lang="en-AU" sz="2400" dirty="0" smtClean="0">
                <a:solidFill>
                  <a:schemeClr val="bg1"/>
                </a:solidFill>
              </a:rPr>
              <a:t>ordinary resolution:</a:t>
            </a:r>
          </a:p>
          <a:p>
            <a:pPr marL="536575"/>
            <a:r>
              <a:rPr lang="en-AU" sz="2400" i="1" dirty="0">
                <a:solidFill>
                  <a:schemeClr val="bg1"/>
                </a:solidFill>
                <a:latin typeface="Baskerville Old Face" panose="02020602080505020303" pitchFamily="18" charset="0"/>
              </a:rPr>
              <a:t>“That Mr </a:t>
            </a:r>
            <a:r>
              <a:rPr lang="en-AU" sz="2400" i="1" dirty="0" smtClean="0">
                <a:solidFill>
                  <a:schemeClr val="bg1"/>
                </a:solidFill>
                <a:latin typeface="Baskerville Old Face" panose="02020602080505020303" pitchFamily="18" charset="0"/>
              </a:rPr>
              <a:t>Frank Khouri, </a:t>
            </a:r>
            <a:r>
              <a:rPr lang="en-AU" sz="2400" i="1" dirty="0">
                <a:solidFill>
                  <a:schemeClr val="bg1"/>
                </a:solidFill>
                <a:latin typeface="Baskerville Old Face" panose="02020602080505020303" pitchFamily="18" charset="0"/>
              </a:rPr>
              <a:t>being a director retiring by rotation and being eligible for re-election, is </a:t>
            </a:r>
            <a:r>
              <a:rPr lang="en-AU" sz="2400" i="1" dirty="0" smtClean="0">
                <a:solidFill>
                  <a:schemeClr val="bg1"/>
                </a:solidFill>
                <a:latin typeface="Baskerville Old Face" panose="02020602080505020303" pitchFamily="18" charset="0"/>
              </a:rPr>
              <a:t>re-elected </a:t>
            </a:r>
            <a:r>
              <a:rPr lang="en-AU" sz="2400" i="1" dirty="0">
                <a:solidFill>
                  <a:schemeClr val="bg1"/>
                </a:solidFill>
                <a:latin typeface="Baskerville Old Face" panose="02020602080505020303" pitchFamily="18" charset="0"/>
              </a:rPr>
              <a:t>as a director of the Company</a:t>
            </a:r>
            <a:r>
              <a:rPr lang="en-AU" sz="2400" i="1" dirty="0" smtClean="0">
                <a:solidFill>
                  <a:schemeClr val="bg1"/>
                </a:solidFill>
                <a:latin typeface="Baskerville Old Face" panose="02020602080505020303" pitchFamily="18" charset="0"/>
              </a:rPr>
              <a:t>.”</a:t>
            </a:r>
            <a:endParaRPr lang="en-AU" sz="2400" i="1"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944003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TotalTime>
  <Words>695</Words>
  <Application>Microsoft Office PowerPoint</Application>
  <PresentationFormat>Widescreen</PresentationFormat>
  <Paragraphs>111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Baskerville Old Face</vt:lpstr>
      <vt:lpstr>Calibri</vt:lpstr>
      <vt:lpstr>Wingdings</vt:lpstr>
      <vt:lpstr>Office Theme</vt:lpstr>
      <vt:lpstr>Fiducian Group Limited  Annual General Meeting Thursday 21 October 2021</vt:lpstr>
      <vt:lpstr>Agenda</vt:lpstr>
      <vt:lpstr>Welcome &amp; Introduction</vt:lpstr>
      <vt:lpstr>Welcome &amp; Introduction</vt:lpstr>
      <vt:lpstr>Welcome &amp; Introduction</vt:lpstr>
      <vt:lpstr>Agenda</vt:lpstr>
      <vt:lpstr>Discussion of the Financial Report</vt:lpstr>
      <vt:lpstr>Resolutions</vt:lpstr>
      <vt:lpstr>Resolutions</vt:lpstr>
      <vt:lpstr>Resolutions</vt:lpstr>
      <vt:lpstr>Resolutions</vt:lpstr>
      <vt:lpstr>Other Business and Q&amp;A</vt:lpstr>
      <vt:lpstr>Meeting Close</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Kaminaga</dc:creator>
  <cp:lastModifiedBy>Paul Gubecka</cp:lastModifiedBy>
  <cp:revision>51</cp:revision>
  <dcterms:created xsi:type="dcterms:W3CDTF">2018-05-15T06:39:14Z</dcterms:created>
  <dcterms:modified xsi:type="dcterms:W3CDTF">2021-10-20T06:06:40Z</dcterms:modified>
</cp:coreProperties>
</file>